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23" r:id="rId5"/>
    <p:sldMasterId id="2147483742" r:id="rId6"/>
    <p:sldMasterId id="2147483757" r:id="rId7"/>
  </p:sldMasterIdLst>
  <p:notesMasterIdLst>
    <p:notesMasterId r:id="rId66"/>
  </p:notesMasterIdLst>
  <p:handoutMasterIdLst>
    <p:handoutMasterId r:id="rId67"/>
  </p:handoutMasterIdLst>
  <p:sldIdLst>
    <p:sldId id="325" r:id="rId8"/>
    <p:sldId id="343" r:id="rId9"/>
    <p:sldId id="329" r:id="rId10"/>
    <p:sldId id="260" r:id="rId11"/>
    <p:sldId id="332" r:id="rId12"/>
    <p:sldId id="257" r:id="rId13"/>
    <p:sldId id="3386" r:id="rId14"/>
    <p:sldId id="263" r:id="rId15"/>
    <p:sldId id="1660" r:id="rId16"/>
    <p:sldId id="259" r:id="rId17"/>
    <p:sldId id="3385" r:id="rId18"/>
    <p:sldId id="567" r:id="rId19"/>
    <p:sldId id="1118" r:id="rId20"/>
    <p:sldId id="258" r:id="rId21"/>
    <p:sldId id="3384" r:id="rId22"/>
    <p:sldId id="556" r:id="rId23"/>
    <p:sldId id="3377" r:id="rId24"/>
    <p:sldId id="566" r:id="rId25"/>
    <p:sldId id="262" r:id="rId26"/>
    <p:sldId id="558" r:id="rId27"/>
    <p:sldId id="563" r:id="rId28"/>
    <p:sldId id="3383" r:id="rId29"/>
    <p:sldId id="3361" r:id="rId30"/>
    <p:sldId id="3400" r:id="rId31"/>
    <p:sldId id="3398" r:id="rId32"/>
    <p:sldId id="3399" r:id="rId33"/>
    <p:sldId id="3380" r:id="rId34"/>
    <p:sldId id="3389" r:id="rId35"/>
    <p:sldId id="3394" r:id="rId36"/>
    <p:sldId id="3390" r:id="rId37"/>
    <p:sldId id="3391" r:id="rId38"/>
    <p:sldId id="3392" r:id="rId39"/>
    <p:sldId id="3393" r:id="rId40"/>
    <p:sldId id="3363" r:id="rId41"/>
    <p:sldId id="3376" r:id="rId42"/>
    <p:sldId id="3382" r:id="rId43"/>
    <p:sldId id="1614" r:id="rId44"/>
    <p:sldId id="3346" r:id="rId45"/>
    <p:sldId id="559" r:id="rId46"/>
    <p:sldId id="3375" r:id="rId47"/>
    <p:sldId id="3381" r:id="rId48"/>
    <p:sldId id="3397" r:id="rId49"/>
    <p:sldId id="3395" r:id="rId50"/>
    <p:sldId id="3379" r:id="rId51"/>
    <p:sldId id="3378" r:id="rId52"/>
    <p:sldId id="328" r:id="rId53"/>
    <p:sldId id="345" r:id="rId54"/>
    <p:sldId id="327" r:id="rId55"/>
    <p:sldId id="294" r:id="rId56"/>
    <p:sldId id="349" r:id="rId57"/>
    <p:sldId id="344" r:id="rId58"/>
    <p:sldId id="333" r:id="rId59"/>
    <p:sldId id="339" r:id="rId60"/>
    <p:sldId id="336" r:id="rId61"/>
    <p:sldId id="337" r:id="rId62"/>
    <p:sldId id="340" r:id="rId63"/>
    <p:sldId id="341" r:id="rId64"/>
    <p:sldId id="342" r:id="rId6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SLIDES" id="{D4B04A26-677D-4F42-935A-AFC5E88D43B3}">
          <p14:sldIdLst>
            <p14:sldId id="325"/>
            <p14:sldId id="343"/>
            <p14:sldId id="329"/>
            <p14:sldId id="260"/>
            <p14:sldId id="332"/>
            <p14:sldId id="257"/>
            <p14:sldId id="3386"/>
            <p14:sldId id="263"/>
            <p14:sldId id="1660"/>
            <p14:sldId id="259"/>
            <p14:sldId id="3385"/>
            <p14:sldId id="567"/>
            <p14:sldId id="1118"/>
            <p14:sldId id="258"/>
            <p14:sldId id="3384"/>
            <p14:sldId id="556"/>
            <p14:sldId id="3377"/>
            <p14:sldId id="566"/>
            <p14:sldId id="262"/>
            <p14:sldId id="558"/>
            <p14:sldId id="563"/>
            <p14:sldId id="3383"/>
            <p14:sldId id="3361"/>
            <p14:sldId id="3400"/>
            <p14:sldId id="3398"/>
            <p14:sldId id="3399"/>
            <p14:sldId id="3380"/>
            <p14:sldId id="3389"/>
            <p14:sldId id="3394"/>
            <p14:sldId id="3390"/>
            <p14:sldId id="3391"/>
            <p14:sldId id="3392"/>
            <p14:sldId id="3393"/>
            <p14:sldId id="3363"/>
            <p14:sldId id="3376"/>
            <p14:sldId id="3382"/>
            <p14:sldId id="1614"/>
            <p14:sldId id="3346"/>
            <p14:sldId id="559"/>
            <p14:sldId id="3375"/>
            <p14:sldId id="3381"/>
            <p14:sldId id="3397"/>
            <p14:sldId id="3395"/>
            <p14:sldId id="3379"/>
            <p14:sldId id="3378"/>
            <p14:sldId id="328"/>
            <p14:sldId id="345"/>
          </p14:sldIdLst>
        </p14:section>
        <p14:section name="REFERENCE SLIDES" id="{1BF493E7-959B-4098-9BC3-C5CDEA4CA9C0}">
          <p14:sldIdLst>
            <p14:sldId id="327"/>
            <p14:sldId id="294"/>
            <p14:sldId id="349"/>
            <p14:sldId id="344"/>
            <p14:sldId id="333"/>
            <p14:sldId id="339"/>
            <p14:sldId id="336"/>
            <p14:sldId id="337"/>
            <p14:sldId id="340"/>
            <p14:sldId id="341"/>
            <p14:sldId id="34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220FD4-A72B-446F-B576-8F4387099580}" v="5" dt="2019-10-19T12:23:01.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7" autoAdjust="0"/>
    <p:restoredTop sz="82266" autoAdjust="0"/>
  </p:normalViewPr>
  <p:slideViewPr>
    <p:cSldViewPr snapToGrid="0">
      <p:cViewPr varScale="1">
        <p:scale>
          <a:sx n="161" d="100"/>
          <a:sy n="161" d="100"/>
        </p:scale>
        <p:origin x="76" y="7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10/25/2019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Unsupervised_learning" TargetMode="External"/><Relationship Id="rId13" Type="http://schemas.openxmlformats.org/officeDocument/2006/relationships/hyperlink" Target="https://en.wikipedia.org/wiki/Boltzmann_machine" TargetMode="External"/><Relationship Id="rId3" Type="http://schemas.openxmlformats.org/officeDocument/2006/relationships/hyperlink" Target="https://medium.com/datadriveninvestor/neural-networks-activation-functions-e371202b56ff" TargetMode="External"/><Relationship Id="rId7" Type="http://schemas.openxmlformats.org/officeDocument/2006/relationships/hyperlink" Target="https://en.wikipedia.org/wiki/Semi-supervised_learning" TargetMode="External"/><Relationship Id="rId12" Type="http://schemas.openxmlformats.org/officeDocument/2006/relationships/hyperlink" Target="https://en.wikipedia.org/wiki/Deep_belief_network"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Supervised_learning" TargetMode="External"/><Relationship Id="rId11" Type="http://schemas.openxmlformats.org/officeDocument/2006/relationships/hyperlink" Target="https://en.wikipedia.org/wiki/Generative_model" TargetMode="External"/><Relationship Id="rId5" Type="http://schemas.openxmlformats.org/officeDocument/2006/relationships/hyperlink" Target="https://en.wikipedia.org/wiki/Learning_representation" TargetMode="External"/><Relationship Id="rId10" Type="http://schemas.openxmlformats.org/officeDocument/2006/relationships/hyperlink" Target="https://en.wikipedia.org/wiki/Propositional_formula" TargetMode="External"/><Relationship Id="rId4" Type="http://schemas.openxmlformats.org/officeDocument/2006/relationships/hyperlink" Target="https://en.wikipedia.org/wiki/Machine_learning" TargetMode="External"/><Relationship Id="rId9" Type="http://schemas.openxmlformats.org/officeDocument/2006/relationships/hyperlink" Target="https://en.wikipedia.org/wiki/Artificial_neural_network"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Artificial_neural_network" TargetMode="External"/><Relationship Id="rId3" Type="http://schemas.openxmlformats.org/officeDocument/2006/relationships/hyperlink" Target="https://en.wikipedia.org/wiki/Machine_learning" TargetMode="External"/><Relationship Id="rId7" Type="http://schemas.openxmlformats.org/officeDocument/2006/relationships/hyperlink" Target="https://en.wikipedia.org/wiki/Unsupervised_learning" TargetMode="External"/><Relationship Id="rId12" Type="http://schemas.openxmlformats.org/officeDocument/2006/relationships/hyperlink" Target="https://en.wikipedia.org/wiki/Boltzmann_machine"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Semi-supervised_learning" TargetMode="External"/><Relationship Id="rId11" Type="http://schemas.openxmlformats.org/officeDocument/2006/relationships/hyperlink" Target="https://en.wikipedia.org/wiki/Deep_belief_network" TargetMode="External"/><Relationship Id="rId5" Type="http://schemas.openxmlformats.org/officeDocument/2006/relationships/hyperlink" Target="https://en.wikipedia.org/wiki/Supervised_learning" TargetMode="External"/><Relationship Id="rId10" Type="http://schemas.openxmlformats.org/officeDocument/2006/relationships/hyperlink" Target="https://en.wikipedia.org/wiki/Generative_model" TargetMode="External"/><Relationship Id="rId4" Type="http://schemas.openxmlformats.org/officeDocument/2006/relationships/hyperlink" Target="https://en.wikipedia.org/wiki/Learning_representation" TargetMode="External"/><Relationship Id="rId9" Type="http://schemas.openxmlformats.org/officeDocument/2006/relationships/hyperlink" Target="https://en.wikipedia.org/wiki/Propositional_formula"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aitold.me</a:t>
            </a:r>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10/25/2019 5:24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35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panose="020F0502020204030204"/>
                <a:ea typeface="+mn-ea"/>
                <a:cs typeface="+mn-cs"/>
              </a:rPr>
              <a:t>Data Science Blog - https://buckwoody.wordpress.com/</a:t>
            </a:r>
          </a:p>
        </p:txBody>
      </p:sp>
    </p:spTree>
    <p:extLst>
      <p:ext uri="{BB962C8B-B14F-4D97-AF65-F5344CB8AC3E}">
        <p14:creationId xmlns:p14="http://schemas.microsoft.com/office/powerpoint/2010/main" val="2189795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 Learning services</a:t>
            </a:r>
          </a:p>
          <a:p>
            <a:pPr marL="285750" indent="-285750">
              <a:buFont typeface="Arial" panose="020B0604020202020204" pitchFamily="34" charset="0"/>
              <a:buChar char="•"/>
            </a:pPr>
            <a:r>
              <a:rPr lang="en-US" dirty="0"/>
              <a:t>Machine learning at big data scale</a:t>
            </a:r>
          </a:p>
          <a:p>
            <a:pPr marL="285750" indent="-285750">
              <a:buFont typeface="Arial" panose="020B0604020202020204" pitchFamily="34" charset="0"/>
              <a:buChar char="•"/>
            </a:pPr>
            <a:r>
              <a:rPr lang="en-US" dirty="0"/>
              <a:t>Container based AI deployment from cloud to edge</a:t>
            </a:r>
          </a:p>
          <a:p>
            <a:pPr marL="285750" indent="-285750">
              <a:buFont typeface="Arial" panose="020B0604020202020204" pitchFamily="34" charset="0"/>
              <a:buChar char="•"/>
            </a:pPr>
            <a:r>
              <a:rPr lang="en-US" dirty="0"/>
              <a:t>Rapid, scale out, collaborative experimentation</a:t>
            </a:r>
          </a:p>
          <a:p>
            <a:pPr marL="285750" indent="-285750">
              <a:buFont typeface="Arial" panose="020B0604020202020204" pitchFamily="34" charset="0"/>
              <a:buChar char="•"/>
            </a:pPr>
            <a:r>
              <a:rPr lang="en-US" dirty="0"/>
              <a:t>AI powered data wrangling </a:t>
            </a:r>
          </a:p>
          <a:p>
            <a:pPr marL="285750" indent="-285750">
              <a:buFont typeface="Arial" panose="020B0604020202020204" pitchFamily="34" charset="0"/>
              <a:buChar char="•"/>
            </a:pPr>
            <a:r>
              <a:rPr lang="en-US" dirty="0"/>
              <a:t>Spark, Docker, Cognitive Toolkit, TensorFlow, Caffe, and more</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Azure Databricks</a:t>
            </a:r>
          </a:p>
          <a:p>
            <a:pPr marL="0" indent="0">
              <a:buFont typeface="Arial" panose="020B0604020202020204" pitchFamily="34" charset="0"/>
              <a:buNone/>
            </a:pPr>
            <a:r>
              <a:rPr lang="en-US" dirty="0"/>
              <a:t>Bring teams together in an interactive workspace. From data gathering to model creation, use Databricks Notebooks to unify the process and instantly deploy to production. Launch your new Spark environment with a single click. Integrate effortlessly with a wide variety of data stores and services such as Azure SQL Data Warehouse, Azure Cosmos DB, Azure Data Lake Store, Azure Blob storage, Azure Event Hubs, Azure IoT Hub, and Azure Data Factory. Add advanced artificial intelligence (AI) capabilities instantly and share your insights through rich integration with Power BI.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 Ignite Sessions -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10/25/2019 5:51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273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We are the only company that offers ability to deploy and manage models whether in the cloud, on-premises or even the edge.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This is extremely valuable in disconnected scenarios where predictions have to be made on the edge w/o connectivity to the cloud.</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With IoT deployments becoming more widespread, we are well positioned to help our customers innovate with AI wherever they want. </a:t>
            </a:r>
          </a:p>
          <a:p>
            <a:r>
              <a:rPr lang="en-US" sz="1200" kern="1200">
                <a:solidFill>
                  <a:schemeClr val="tx1"/>
                </a:solidFill>
                <a:effectLst/>
                <a:latin typeface="+mn-lt"/>
                <a:ea typeface="+mn-ea"/>
                <a:cs typeface="+mn-cs"/>
              </a:rPr>
              <a:t> </a:t>
            </a:r>
          </a:p>
          <a:p>
            <a:r>
              <a:rPr lang="en-US" sz="1200" i="1" kern="1200">
                <a:solidFill>
                  <a:schemeClr val="tx1"/>
                </a:solidFill>
                <a:effectLst/>
                <a:latin typeface="+mn-lt"/>
                <a:ea typeface="+mn-ea"/>
                <a:cs typeface="+mn-cs"/>
              </a:rPr>
              <a:t>So, you should be excited with our Machine Learning portfolio.</a:t>
            </a: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10/25/2019 5:24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9759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9909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2425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8150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Distinguished by input systems, any mathematical technique that mimics human behavior</a:t>
            </a:r>
          </a:p>
          <a:p>
            <a:r>
              <a:rPr lang="en-US" dirty="0"/>
              <a:t>ML: Using combinations of mathematical formulae to act over data, improving a prediction or classification from that data</a:t>
            </a:r>
          </a:p>
          <a:p>
            <a:r>
              <a:rPr lang="en-US" dirty="0"/>
              <a:t>DL: Using specialized layers of algorithms to train a model through the layers to create a prediction or classification</a:t>
            </a:r>
          </a:p>
          <a:p>
            <a:endParaRPr lang="en-US" dirty="0"/>
          </a:p>
          <a:p>
            <a:r>
              <a:rPr lang="en-US" dirty="0"/>
              <a:t>As an example, a machine learning workflow starts with relevant features being manually extracted from images. The features are then used to create a model that categorizes the objects in the image. With a deep learning workflow, relevant features are automatically extracted from images. In addition, deep learning performs “end-to-end learning” – where a network is given raw data and a task to perform, such as classification, and it learns how to do this automatically.</a:t>
            </a:r>
          </a:p>
          <a:p>
            <a:endParaRPr lang="en-US" dirty="0"/>
          </a:p>
          <a:p>
            <a:r>
              <a:rPr lang="en-US" dirty="0"/>
              <a:t>Another key difference is deep learning algorithms scale with data, whereas shallow learning converges. Shallow learning refers to machine learning methods that plateau at a certain level of performance when you add more examples and training data to the network.</a:t>
            </a:r>
          </a:p>
          <a:p>
            <a:endParaRPr lang="en-US" dirty="0"/>
          </a:p>
          <a:p>
            <a:r>
              <a:rPr lang="en-US" dirty="0"/>
              <a:t>A key advantage of deep learning networks is that they often continue to improve as the size of your data increases.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10/25/2019 5:24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307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10/25/2019 5:24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645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r>
              <a:rPr lang="en-US" dirty="0"/>
              <a:t>Inputs, layers, and outputs</a:t>
            </a:r>
          </a:p>
          <a:p>
            <a:r>
              <a:rPr lang="en-US" dirty="0"/>
              <a:t>Explain the linear-ness of the + b</a:t>
            </a:r>
          </a:p>
          <a:p>
            <a:r>
              <a:rPr lang="en-US" dirty="0"/>
              <a:t>Explain how sigmoid is just one example of an activation function</a:t>
            </a:r>
          </a:p>
          <a:p>
            <a:r>
              <a:rPr lang="en-US" dirty="0">
                <a:hlinkClick r:id="rId3"/>
              </a:rPr>
              <a:t>https://medium.com/datadriveninvestor/neural-networks-activation-functions-e371202b56ff</a:t>
            </a:r>
            <a:endParaRPr lang="en-US" dirty="0"/>
          </a:p>
          <a:p>
            <a:r>
              <a:rPr lang="en-US" dirty="0"/>
              <a:t>Now when you get to an output, depending on the layers, you may do this again. And there are different ways of connecting outputs but we won’t get into it</a:t>
            </a:r>
          </a:p>
          <a:p>
            <a:r>
              <a:rPr lang="en-US" dirty="0"/>
              <a:t>But this notion of getting to an output, is called feedforward (calculating a y)</a:t>
            </a:r>
          </a:p>
          <a:p>
            <a:r>
              <a:rPr lang="en-US" dirty="0"/>
              <a:t>Next we need to determine how off were we? How wrong were we? We call this a LOSS function. Here, as an example, I’ve provided a sum of squares loss function</a:t>
            </a:r>
          </a:p>
          <a:p>
            <a:r>
              <a:rPr lang="en-US" dirty="0"/>
              <a:t>You’re just going to have to trust me on this one because we don’t have time to derive it</a:t>
            </a:r>
          </a:p>
          <a:p>
            <a:r>
              <a:rPr lang="en-US" dirty="0"/>
              <a:t>We want to know are we getting closer or not? Which way do we move to make loss less?</a:t>
            </a:r>
          </a:p>
          <a:p>
            <a:endParaRPr lang="en-US" dirty="0"/>
          </a:p>
          <a:p>
            <a:endParaRPr lang="en-US" dirty="0"/>
          </a:p>
          <a:p>
            <a:endParaRPr lang="en-US" dirty="0"/>
          </a:p>
          <a:p>
            <a:endParaRPr lang="en-US" dirty="0"/>
          </a:p>
          <a:p>
            <a:r>
              <a:rPr lang="en-US" sz="1200" b="0" i="0" kern="1200" dirty="0">
                <a:solidFill>
                  <a:schemeClr val="tx1"/>
                </a:solidFill>
                <a:effectLst/>
                <a:latin typeface="+mn-lt"/>
                <a:ea typeface="+mn-ea"/>
                <a:cs typeface="+mn-cs"/>
              </a:rPr>
              <a:t>Neural Networks consist of the following components</a:t>
            </a: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input layer</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x</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arbitrary amount of </a:t>
            </a:r>
            <a:r>
              <a:rPr lang="en-US" sz="1200" b="1" i="0" kern="1200" dirty="0">
                <a:solidFill>
                  <a:schemeClr val="tx1"/>
                </a:solidFill>
                <a:effectLst/>
                <a:latin typeface="+mn-lt"/>
                <a:ea typeface="+mn-ea"/>
                <a:cs typeface="+mn-cs"/>
              </a:rPr>
              <a:t>hidden layers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output layer</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ŷ</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set of </a:t>
            </a:r>
            <a:r>
              <a:rPr lang="en-US" sz="1200" b="1" i="0" kern="1200" dirty="0">
                <a:solidFill>
                  <a:schemeClr val="tx1"/>
                </a:solidFill>
                <a:effectLst/>
                <a:latin typeface="+mn-lt"/>
                <a:ea typeface="+mn-ea"/>
                <a:cs typeface="+mn-cs"/>
              </a:rPr>
              <a:t>weights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biases</a:t>
            </a:r>
            <a:r>
              <a:rPr lang="en-US" sz="1200" b="0" i="0" kern="1200" dirty="0">
                <a:solidFill>
                  <a:schemeClr val="tx1"/>
                </a:solidFill>
                <a:effectLst/>
                <a:latin typeface="+mn-lt"/>
                <a:ea typeface="+mn-ea"/>
                <a:cs typeface="+mn-cs"/>
              </a:rPr>
              <a:t> between each layer, </a:t>
            </a:r>
            <a:r>
              <a:rPr lang="en-US" sz="1200" b="1" i="1" kern="1200" dirty="0">
                <a:solidFill>
                  <a:schemeClr val="tx1"/>
                </a:solidFill>
                <a:effectLst/>
                <a:latin typeface="+mn-lt"/>
                <a:ea typeface="+mn-ea"/>
                <a:cs typeface="+mn-cs"/>
              </a:rPr>
              <a:t>W and b</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choice of </a:t>
            </a:r>
            <a:r>
              <a:rPr lang="en-US" sz="1200" b="1" i="0" kern="1200" dirty="0">
                <a:solidFill>
                  <a:schemeClr val="tx1"/>
                </a:solidFill>
                <a:effectLst/>
                <a:latin typeface="+mn-lt"/>
                <a:ea typeface="+mn-ea"/>
                <a:cs typeface="+mn-cs"/>
              </a:rPr>
              <a:t>activation function</a:t>
            </a:r>
            <a:r>
              <a:rPr lang="en-US" sz="1200" b="0" i="0" kern="1200" dirty="0">
                <a:solidFill>
                  <a:schemeClr val="tx1"/>
                </a:solidFill>
                <a:effectLst/>
                <a:latin typeface="+mn-lt"/>
                <a:ea typeface="+mn-ea"/>
                <a:cs typeface="+mn-cs"/>
              </a:rPr>
              <a:t> for each hidden layer, </a:t>
            </a:r>
            <a:r>
              <a:rPr lang="en-US" sz="1200" b="1" i="1" kern="1200" dirty="0">
                <a:solidFill>
                  <a:schemeClr val="tx1"/>
                </a:solidFill>
                <a:effectLst/>
                <a:latin typeface="+mn-lt"/>
                <a:ea typeface="+mn-ea"/>
                <a:cs typeface="+mn-cs"/>
              </a:rPr>
              <a:t>σ</a:t>
            </a:r>
            <a:r>
              <a:rPr lang="en-US" sz="1200" b="0" i="0" kern="1200" dirty="0">
                <a:solidFill>
                  <a:schemeClr val="tx1"/>
                </a:solidFill>
                <a:effectLst/>
                <a:latin typeface="+mn-lt"/>
                <a:ea typeface="+mn-ea"/>
                <a:cs typeface="+mn-cs"/>
              </a:rPr>
              <a:t>. In this tutorial, we’ll use a Sigmoid activation function.</a:t>
            </a:r>
          </a:p>
          <a:p>
            <a:endParaRPr lang="en-US" dirty="0"/>
          </a:p>
          <a:p>
            <a:endParaRPr lang="en-US" dirty="0"/>
          </a:p>
          <a:p>
            <a:r>
              <a:rPr lang="en-US" dirty="0"/>
              <a:t>https://www.youtube.com/watch?v=QSaZGT4-6EY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4" tooltip="Machine learning"/>
              </a:rPr>
              <a:t>machine learning</a:t>
            </a:r>
            <a:r>
              <a:rPr lang="en-US" dirty="0"/>
              <a:t> methods based on </a:t>
            </a:r>
            <a:r>
              <a:rPr lang="en-US" dirty="0">
                <a:hlinkClick r:id="rId5" tooltip="Learning representation"/>
              </a:rPr>
              <a:t>learning data representations</a:t>
            </a:r>
            <a:r>
              <a:rPr lang="en-US" dirty="0"/>
              <a:t>, as opposed to task-specific algorithms. Learning can be </a:t>
            </a:r>
            <a:r>
              <a:rPr lang="en-US" dirty="0">
                <a:hlinkClick r:id="rId6" tooltip="Supervised learning"/>
              </a:rPr>
              <a:t>supervised</a:t>
            </a:r>
            <a:r>
              <a:rPr lang="en-US" dirty="0"/>
              <a:t>, </a:t>
            </a:r>
            <a:r>
              <a:rPr lang="en-US" dirty="0">
                <a:hlinkClick r:id="rId7" tooltip="Semi-supervised learning"/>
              </a:rPr>
              <a:t>semi-supervised</a:t>
            </a:r>
            <a:r>
              <a:rPr lang="en-US" dirty="0"/>
              <a:t> or </a:t>
            </a:r>
            <a:r>
              <a:rPr lang="en-US" dirty="0">
                <a:hlinkClick r:id="rId8" tooltip="Unsupervised learning"/>
              </a:rPr>
              <a:t>unsupervised</a:t>
            </a:r>
            <a:r>
              <a:rPr lang="en-US" dirty="0"/>
              <a:t>. Most modern deep learning models are based on an </a:t>
            </a:r>
            <a:r>
              <a:rPr lang="en-US" dirty="0">
                <a:hlinkClick r:id="rId9" tooltip="Artificial neural network"/>
              </a:rPr>
              <a:t>artificial neural network</a:t>
            </a:r>
            <a:r>
              <a:rPr lang="en-US" dirty="0"/>
              <a:t>, although they can also include </a:t>
            </a:r>
            <a:r>
              <a:rPr lang="en-US" dirty="0">
                <a:hlinkClick r:id="rId10" tooltip="Propositional formula"/>
              </a:rPr>
              <a:t>propositional formulas</a:t>
            </a:r>
            <a:r>
              <a:rPr lang="en-US" dirty="0"/>
              <a:t> or latent variables organized layer-wise in deep </a:t>
            </a:r>
            <a:r>
              <a:rPr lang="en-US" dirty="0">
                <a:hlinkClick r:id="rId11" tooltip="Generative model"/>
              </a:rPr>
              <a:t>generative models</a:t>
            </a:r>
            <a:r>
              <a:rPr lang="en-US" dirty="0"/>
              <a:t> such as the nodes in </a:t>
            </a:r>
            <a:r>
              <a:rPr lang="en-US" dirty="0">
                <a:hlinkClick r:id="rId12" tooltip="Deep belief network"/>
              </a:rPr>
              <a:t>deep belief networks</a:t>
            </a:r>
            <a:r>
              <a:rPr lang="en-US" dirty="0"/>
              <a:t> and deep </a:t>
            </a:r>
            <a:r>
              <a:rPr lang="en-US" dirty="0">
                <a:hlinkClick r:id="rId13"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10/25/2019 7:03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731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dirty="0"/>
              <a:t>https://</a:t>
            </a:r>
            <a:r>
              <a:rPr lang="en-US" dirty="0" err="1"/>
              <a:t>www.youtube.com</a:t>
            </a:r>
            <a:r>
              <a:rPr lang="en-US" dirty="0"/>
              <a:t>/</a:t>
            </a:r>
            <a:r>
              <a:rPr lang="en-US" dirty="0" err="1"/>
              <a:t>watch?v</a:t>
            </a:r>
            <a:r>
              <a:rPr lang="en-US" dirty="0"/>
              <a:t>=QSaZGT4-6EY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3" tooltip="Machine learning"/>
              </a:rPr>
              <a:t>machine learning</a:t>
            </a:r>
            <a:r>
              <a:rPr lang="en-US" dirty="0"/>
              <a:t> methods based on </a:t>
            </a:r>
            <a:r>
              <a:rPr lang="en-US" dirty="0">
                <a:hlinkClick r:id="rId4" tooltip="Learning representation"/>
              </a:rPr>
              <a:t>learning data representations</a:t>
            </a:r>
            <a:r>
              <a:rPr lang="en-US" dirty="0"/>
              <a:t>, as opposed to task-specific algorithms. Learning can be </a:t>
            </a:r>
            <a:r>
              <a:rPr lang="en-US" dirty="0">
                <a:hlinkClick r:id="rId5" tooltip="Supervised learning"/>
              </a:rPr>
              <a:t>supervised</a:t>
            </a:r>
            <a:r>
              <a:rPr lang="en-US" dirty="0"/>
              <a:t>, </a:t>
            </a:r>
            <a:r>
              <a:rPr lang="en-US" dirty="0">
                <a:hlinkClick r:id="rId6" tooltip="Semi-supervised learning"/>
              </a:rPr>
              <a:t>semi-supervised</a:t>
            </a:r>
            <a:r>
              <a:rPr lang="en-US" dirty="0"/>
              <a:t> or </a:t>
            </a:r>
            <a:r>
              <a:rPr lang="en-US" dirty="0">
                <a:hlinkClick r:id="rId7" tooltip="Unsupervised learning"/>
              </a:rPr>
              <a:t>unsupervised</a:t>
            </a:r>
            <a:r>
              <a:rPr lang="en-US" dirty="0"/>
              <a:t>. Most modern deep learning models are based on an </a:t>
            </a:r>
            <a:r>
              <a:rPr lang="en-US" dirty="0">
                <a:hlinkClick r:id="rId8" tooltip="Artificial neural network"/>
              </a:rPr>
              <a:t>artificial neural network</a:t>
            </a:r>
            <a:r>
              <a:rPr lang="en-US" dirty="0"/>
              <a:t>, although they can also include </a:t>
            </a:r>
            <a:r>
              <a:rPr lang="en-US" dirty="0">
                <a:hlinkClick r:id="rId9" tooltip="Propositional formula"/>
              </a:rPr>
              <a:t>propositional formulas</a:t>
            </a:r>
            <a:r>
              <a:rPr lang="en-US" dirty="0"/>
              <a:t> or latent variables organized layer-wise in deep </a:t>
            </a:r>
            <a:r>
              <a:rPr lang="en-US" dirty="0">
                <a:hlinkClick r:id="rId10" tooltip="Generative model"/>
              </a:rPr>
              <a:t>generative models</a:t>
            </a:r>
            <a:r>
              <a:rPr lang="en-US" dirty="0"/>
              <a:t> such as the nodes in </a:t>
            </a:r>
            <a:r>
              <a:rPr lang="en-US" dirty="0">
                <a:hlinkClick r:id="rId11" tooltip="Deep belief network"/>
              </a:rPr>
              <a:t>deep belief networks</a:t>
            </a:r>
            <a:r>
              <a:rPr lang="en-US" dirty="0"/>
              <a:t> and deep </a:t>
            </a:r>
            <a:r>
              <a:rPr lang="en-US" dirty="0">
                <a:hlinkClick r:id="rId12"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10/25/2019 7:12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955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4128866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3571004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VGG 16</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102065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6" y="200318"/>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70" y="4036882"/>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1800"/>
          </a:p>
        </p:txBody>
      </p:sp>
    </p:spTree>
    <p:extLst>
      <p:ext uri="{BB962C8B-B14F-4D97-AF65-F5344CB8AC3E}">
        <p14:creationId xmlns:p14="http://schemas.microsoft.com/office/powerpoint/2010/main" val="3999675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7"/>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a:p>
        </p:txBody>
      </p:sp>
    </p:spTree>
    <p:extLst>
      <p:ext uri="{BB962C8B-B14F-4D97-AF65-F5344CB8AC3E}">
        <p14:creationId xmlns:p14="http://schemas.microsoft.com/office/powerpoint/2010/main" val="4043708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1" y="182835"/>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2" y="3853776"/>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Tree>
    <p:extLst>
      <p:ext uri="{BB962C8B-B14F-4D97-AF65-F5344CB8AC3E}">
        <p14:creationId xmlns:p14="http://schemas.microsoft.com/office/powerpoint/2010/main" val="473327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7" y="201974"/>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4" y="1171626"/>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70"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2495440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10"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7"/>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70" y="392648"/>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7" y="553004"/>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8" y="442643"/>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2"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70"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9"/>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4" y="1602679"/>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9"/>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1" y="1602679"/>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80" y="4082269"/>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7" y="4082269"/>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5" y="4082269"/>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50"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4"/>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70"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1412988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10"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5"/>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70" y="2912855"/>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5"/>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70"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9"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9" y="2970584"/>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9" y="3820169"/>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5"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1001848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9" y="385764"/>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70" y="2005873"/>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4"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7"/>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378"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378"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1909258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60"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5" y="437937"/>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8"/>
            <a:ext cx="5497512" cy="3902075"/>
          </a:xfrm>
          <a:prstGeom prst="rect">
            <a:avLst/>
          </a:prstGeom>
        </p:spPr>
        <p:txBody>
          <a:bodyPr/>
          <a:lstStyle>
            <a:lvl1pPr marL="342892" indent="-342892" algn="l" defTabSz="914378"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189" indent="-457189">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12792382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30" y="202013"/>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70"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14086253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5" y="437937"/>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38824395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7"/>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5" y="2577200"/>
            <a:ext cx="8481212" cy="2009430"/>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5" y="2088170"/>
            <a:ext cx="8481211"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288398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7"/>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8"/>
            <a:ext cx="3949862" cy="2038691"/>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1"/>
            <a:ext cx="3949862" cy="2038691"/>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535857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6" y="437937"/>
            <a:ext cx="8416918" cy="614029"/>
          </a:xfrm>
          <a:prstGeom prst="rect">
            <a:avLst/>
          </a:prstGeom>
        </p:spPr>
        <p:txBody>
          <a:bodyPr lIns="0"/>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15091061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6"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159854" y="846737"/>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Exercise</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18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784234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3" y="207406"/>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80"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1800"/>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13811874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8" y="195165"/>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4"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sz="18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0090307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3" y="207333"/>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2"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40"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7" y="2524100"/>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7" y="2530223"/>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2" y="3321488"/>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357880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4175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84E3-D1D8-4A0E-8E6A-2C842842A41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50A95AD-696A-4762-8BD1-E56DD8BE863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52ACBFC-1E8C-450C-9F3A-6D23E0765C3F}"/>
              </a:ext>
            </a:extLst>
          </p:cNvPr>
          <p:cNvSpPr>
            <a:spLocks noGrp="1"/>
          </p:cNvSpPr>
          <p:nvPr>
            <p:ph type="dt" sz="half" idx="10"/>
          </p:nvPr>
        </p:nvSpPr>
        <p:spPr/>
        <p:txBody>
          <a:bodyPr/>
          <a:lstStyle/>
          <a:p>
            <a:fld id="{8C267ACE-FFA9-4154-8131-F5966C764F44}" type="datetimeFigureOut">
              <a:rPr lang="en-US" smtClean="0"/>
              <a:t>10/25/2019</a:t>
            </a:fld>
            <a:endParaRPr lang="en-US"/>
          </a:p>
        </p:txBody>
      </p:sp>
      <p:sp>
        <p:nvSpPr>
          <p:cNvPr id="5" name="Footer Placeholder 4">
            <a:extLst>
              <a:ext uri="{FF2B5EF4-FFF2-40B4-BE49-F238E27FC236}">
                <a16:creationId xmlns:a16="http://schemas.microsoft.com/office/drawing/2014/main" id="{12F042DF-7A83-4E05-A852-10549FE3D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F3B46-3AC5-487D-8DCF-226033A3F4C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0804981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673E-1ED5-4989-BBB7-5B91B8A02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4539C-E7CF-411A-AE88-06D7583F0B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BC6E3-DB22-49C3-B8CE-21D0B2F29A13}"/>
              </a:ext>
            </a:extLst>
          </p:cNvPr>
          <p:cNvSpPr>
            <a:spLocks noGrp="1"/>
          </p:cNvSpPr>
          <p:nvPr>
            <p:ph type="dt" sz="half" idx="10"/>
          </p:nvPr>
        </p:nvSpPr>
        <p:spPr/>
        <p:txBody>
          <a:bodyPr/>
          <a:lstStyle/>
          <a:p>
            <a:fld id="{8C267ACE-FFA9-4154-8131-F5966C764F44}" type="datetimeFigureOut">
              <a:rPr lang="en-US" smtClean="0"/>
              <a:t>10/25/2019</a:t>
            </a:fld>
            <a:endParaRPr lang="en-US"/>
          </a:p>
        </p:txBody>
      </p:sp>
      <p:sp>
        <p:nvSpPr>
          <p:cNvPr id="5" name="Footer Placeholder 4">
            <a:extLst>
              <a:ext uri="{FF2B5EF4-FFF2-40B4-BE49-F238E27FC236}">
                <a16:creationId xmlns:a16="http://schemas.microsoft.com/office/drawing/2014/main" id="{DC441B1A-6FB4-4CDA-BC1E-FB833C0AD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11E7E-7AE0-4BC5-839F-0D7C1DC956F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2954420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3725-CE63-4211-8FDF-1E0732323BD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11BC369-BAF8-4181-AB9A-C22656F5C7E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332172-791E-408D-8D30-A6AF1A515E2A}"/>
              </a:ext>
            </a:extLst>
          </p:cNvPr>
          <p:cNvSpPr>
            <a:spLocks noGrp="1"/>
          </p:cNvSpPr>
          <p:nvPr>
            <p:ph type="dt" sz="half" idx="10"/>
          </p:nvPr>
        </p:nvSpPr>
        <p:spPr/>
        <p:txBody>
          <a:bodyPr/>
          <a:lstStyle/>
          <a:p>
            <a:fld id="{8C267ACE-FFA9-4154-8131-F5966C764F44}" type="datetimeFigureOut">
              <a:rPr lang="en-US" smtClean="0"/>
              <a:t>10/25/2019</a:t>
            </a:fld>
            <a:endParaRPr lang="en-US"/>
          </a:p>
        </p:txBody>
      </p:sp>
      <p:sp>
        <p:nvSpPr>
          <p:cNvPr id="5" name="Footer Placeholder 4">
            <a:extLst>
              <a:ext uri="{FF2B5EF4-FFF2-40B4-BE49-F238E27FC236}">
                <a16:creationId xmlns:a16="http://schemas.microsoft.com/office/drawing/2014/main" id="{9B1117CC-1CC4-4173-B5DF-9B564DA40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76D03-4097-4536-8761-1D3B659CF6D1}"/>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760709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9BCA-DB71-43CD-BBE3-38D3FA54B3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A59E2-4AB8-4885-ADF7-79E40998078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0A322-6169-4ABD-9A12-89FEFB0E00A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FE44A2-6BA4-4E6C-885F-1B6E7F3268F0}"/>
              </a:ext>
            </a:extLst>
          </p:cNvPr>
          <p:cNvSpPr>
            <a:spLocks noGrp="1"/>
          </p:cNvSpPr>
          <p:nvPr>
            <p:ph type="dt" sz="half" idx="10"/>
          </p:nvPr>
        </p:nvSpPr>
        <p:spPr/>
        <p:txBody>
          <a:bodyPr/>
          <a:lstStyle/>
          <a:p>
            <a:fld id="{8C267ACE-FFA9-4154-8131-F5966C764F44}" type="datetimeFigureOut">
              <a:rPr lang="en-US" smtClean="0"/>
              <a:t>10/25/2019</a:t>
            </a:fld>
            <a:endParaRPr lang="en-US"/>
          </a:p>
        </p:txBody>
      </p:sp>
      <p:sp>
        <p:nvSpPr>
          <p:cNvPr id="6" name="Footer Placeholder 5">
            <a:extLst>
              <a:ext uri="{FF2B5EF4-FFF2-40B4-BE49-F238E27FC236}">
                <a16:creationId xmlns:a16="http://schemas.microsoft.com/office/drawing/2014/main" id="{36CE8570-BA24-4335-A383-6540C3AEC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36002-9543-4085-A6E2-841623C11AE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438348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D24C-7020-4CCE-946C-E5ED698DE7F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D75A5A-5B11-41E1-A6DC-286A9D7BEE1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B69F4-DBBF-4B7B-B316-F1584C62872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E5C75D-FA83-4B0C-9374-A4F2C9D2EDF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ADB0E2F-5282-42D2-ADA7-6582B7DB62F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D617E9-F43B-4B1A-935C-329CE057E42A}"/>
              </a:ext>
            </a:extLst>
          </p:cNvPr>
          <p:cNvSpPr>
            <a:spLocks noGrp="1"/>
          </p:cNvSpPr>
          <p:nvPr>
            <p:ph type="dt" sz="half" idx="10"/>
          </p:nvPr>
        </p:nvSpPr>
        <p:spPr/>
        <p:txBody>
          <a:bodyPr/>
          <a:lstStyle/>
          <a:p>
            <a:fld id="{8C267ACE-FFA9-4154-8131-F5966C764F44}" type="datetimeFigureOut">
              <a:rPr lang="en-US" smtClean="0"/>
              <a:t>10/25/2019</a:t>
            </a:fld>
            <a:endParaRPr lang="en-US"/>
          </a:p>
        </p:txBody>
      </p:sp>
      <p:sp>
        <p:nvSpPr>
          <p:cNvPr id="8" name="Footer Placeholder 7">
            <a:extLst>
              <a:ext uri="{FF2B5EF4-FFF2-40B4-BE49-F238E27FC236}">
                <a16:creationId xmlns:a16="http://schemas.microsoft.com/office/drawing/2014/main" id="{53B83FC6-8172-47E9-B09C-59059819B8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BA588-2D8F-4320-9726-525F8535154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572812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4DAF-1202-4719-9192-ADBDF1FF1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EA6971-AC3C-4165-8CE5-48F877516E8B}"/>
              </a:ext>
            </a:extLst>
          </p:cNvPr>
          <p:cNvSpPr>
            <a:spLocks noGrp="1"/>
          </p:cNvSpPr>
          <p:nvPr>
            <p:ph type="dt" sz="half" idx="10"/>
          </p:nvPr>
        </p:nvSpPr>
        <p:spPr/>
        <p:txBody>
          <a:bodyPr/>
          <a:lstStyle/>
          <a:p>
            <a:fld id="{8C267ACE-FFA9-4154-8131-F5966C764F44}" type="datetimeFigureOut">
              <a:rPr lang="en-US" smtClean="0"/>
              <a:t>10/25/2019</a:t>
            </a:fld>
            <a:endParaRPr lang="en-US"/>
          </a:p>
        </p:txBody>
      </p:sp>
      <p:sp>
        <p:nvSpPr>
          <p:cNvPr id="4" name="Footer Placeholder 3">
            <a:extLst>
              <a:ext uri="{FF2B5EF4-FFF2-40B4-BE49-F238E27FC236}">
                <a16:creationId xmlns:a16="http://schemas.microsoft.com/office/drawing/2014/main" id="{E96DAAC4-5376-4FA6-B737-CD2D4D186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FCD49-3513-4A6D-AED6-69501C2C73D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87224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1CF2C6-69DF-45AB-9BDB-71BFC0AA0CE7}"/>
              </a:ext>
            </a:extLst>
          </p:cNvPr>
          <p:cNvSpPr>
            <a:spLocks noGrp="1"/>
          </p:cNvSpPr>
          <p:nvPr>
            <p:ph type="dt" sz="half" idx="10"/>
          </p:nvPr>
        </p:nvSpPr>
        <p:spPr/>
        <p:txBody>
          <a:bodyPr/>
          <a:lstStyle/>
          <a:p>
            <a:fld id="{8C267ACE-FFA9-4154-8131-F5966C764F44}" type="datetimeFigureOut">
              <a:rPr lang="en-US" smtClean="0"/>
              <a:t>10/25/2019</a:t>
            </a:fld>
            <a:endParaRPr lang="en-US"/>
          </a:p>
        </p:txBody>
      </p:sp>
      <p:sp>
        <p:nvSpPr>
          <p:cNvPr id="3" name="Footer Placeholder 2">
            <a:extLst>
              <a:ext uri="{FF2B5EF4-FFF2-40B4-BE49-F238E27FC236}">
                <a16:creationId xmlns:a16="http://schemas.microsoft.com/office/drawing/2014/main" id="{8FE0226C-AA7A-4B0C-AB72-14A91CCC19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51C2CF-A1E4-4C05-A915-15AFB50081B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1392920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FE82A-9E1E-40D1-869F-76DEC76DA98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E2D6B0F-FC8B-4F4A-A531-2C7EED9FA38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09ABFA-CE6F-4396-9636-DE3462280E4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741D93F-7024-4AE4-8A28-58AE825C8375}"/>
              </a:ext>
            </a:extLst>
          </p:cNvPr>
          <p:cNvSpPr>
            <a:spLocks noGrp="1"/>
          </p:cNvSpPr>
          <p:nvPr>
            <p:ph type="dt" sz="half" idx="10"/>
          </p:nvPr>
        </p:nvSpPr>
        <p:spPr/>
        <p:txBody>
          <a:bodyPr/>
          <a:lstStyle/>
          <a:p>
            <a:fld id="{8C267ACE-FFA9-4154-8131-F5966C764F44}" type="datetimeFigureOut">
              <a:rPr lang="en-US" smtClean="0"/>
              <a:t>10/25/2019</a:t>
            </a:fld>
            <a:endParaRPr lang="en-US"/>
          </a:p>
        </p:txBody>
      </p:sp>
      <p:sp>
        <p:nvSpPr>
          <p:cNvPr id="6" name="Footer Placeholder 5">
            <a:extLst>
              <a:ext uri="{FF2B5EF4-FFF2-40B4-BE49-F238E27FC236}">
                <a16:creationId xmlns:a16="http://schemas.microsoft.com/office/drawing/2014/main" id="{7D3FC56C-2C06-4685-AC20-A3ECD85A6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454C8-8B4C-4B09-9E5E-3CCE2B81745F}"/>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183745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D0D1-C94D-44E3-BE0C-211C3C3BE2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8A1DC8-7B6B-466D-824B-D1C24CC28E1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A71F243-6612-4015-ADE7-5804025B34D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D9FF367-7657-4CB4-A2FA-08C470B1CC0F}"/>
              </a:ext>
            </a:extLst>
          </p:cNvPr>
          <p:cNvSpPr>
            <a:spLocks noGrp="1"/>
          </p:cNvSpPr>
          <p:nvPr>
            <p:ph type="dt" sz="half" idx="10"/>
          </p:nvPr>
        </p:nvSpPr>
        <p:spPr/>
        <p:txBody>
          <a:bodyPr/>
          <a:lstStyle/>
          <a:p>
            <a:fld id="{8C267ACE-FFA9-4154-8131-F5966C764F44}" type="datetimeFigureOut">
              <a:rPr lang="en-US" smtClean="0"/>
              <a:t>10/25/2019</a:t>
            </a:fld>
            <a:endParaRPr lang="en-US"/>
          </a:p>
        </p:txBody>
      </p:sp>
      <p:sp>
        <p:nvSpPr>
          <p:cNvPr id="6" name="Footer Placeholder 5">
            <a:extLst>
              <a:ext uri="{FF2B5EF4-FFF2-40B4-BE49-F238E27FC236}">
                <a16:creationId xmlns:a16="http://schemas.microsoft.com/office/drawing/2014/main" id="{35B7A2AD-E521-44C5-B708-D3BF2639B5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C76FA-4A61-4614-BCB3-4F8C5B9BBCA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5436486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7766-7084-478A-81C8-4A8C3DF94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865DDF-09BB-4578-80BC-9127646EA1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A21E7-5A46-434B-8E8F-C5C649F3354E}"/>
              </a:ext>
            </a:extLst>
          </p:cNvPr>
          <p:cNvSpPr>
            <a:spLocks noGrp="1"/>
          </p:cNvSpPr>
          <p:nvPr>
            <p:ph type="dt" sz="half" idx="10"/>
          </p:nvPr>
        </p:nvSpPr>
        <p:spPr/>
        <p:txBody>
          <a:bodyPr/>
          <a:lstStyle/>
          <a:p>
            <a:fld id="{8C267ACE-FFA9-4154-8131-F5966C764F44}" type="datetimeFigureOut">
              <a:rPr lang="en-US" smtClean="0"/>
              <a:t>10/25/2019</a:t>
            </a:fld>
            <a:endParaRPr lang="en-US"/>
          </a:p>
        </p:txBody>
      </p:sp>
      <p:sp>
        <p:nvSpPr>
          <p:cNvPr id="5" name="Footer Placeholder 4">
            <a:extLst>
              <a:ext uri="{FF2B5EF4-FFF2-40B4-BE49-F238E27FC236}">
                <a16:creationId xmlns:a16="http://schemas.microsoft.com/office/drawing/2014/main" id="{A60E73A3-0BE0-4D93-8B32-81B110102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BECFA-DB78-4F30-919E-C93D7F9A870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4799544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9C5823-4AB6-423A-9CA9-65F522C0720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8F6636-B159-4C48-ADE7-F635EA3CFE5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8AC17-784C-489C-8EB2-2FEC497B364C}"/>
              </a:ext>
            </a:extLst>
          </p:cNvPr>
          <p:cNvSpPr>
            <a:spLocks noGrp="1"/>
          </p:cNvSpPr>
          <p:nvPr>
            <p:ph type="dt" sz="half" idx="10"/>
          </p:nvPr>
        </p:nvSpPr>
        <p:spPr/>
        <p:txBody>
          <a:bodyPr/>
          <a:lstStyle/>
          <a:p>
            <a:fld id="{8C267ACE-FFA9-4154-8131-F5966C764F44}" type="datetimeFigureOut">
              <a:rPr lang="en-US" smtClean="0"/>
              <a:t>10/25/2019</a:t>
            </a:fld>
            <a:endParaRPr lang="en-US"/>
          </a:p>
        </p:txBody>
      </p:sp>
      <p:sp>
        <p:nvSpPr>
          <p:cNvPr id="5" name="Footer Placeholder 4">
            <a:extLst>
              <a:ext uri="{FF2B5EF4-FFF2-40B4-BE49-F238E27FC236}">
                <a16:creationId xmlns:a16="http://schemas.microsoft.com/office/drawing/2014/main" id="{D6B69A4F-7E9C-4FA9-90F2-848210EA8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1D0F6-2A0E-4FC5-BF5A-07AF89CA5ED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33038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41197" y="342899"/>
            <a:ext cx="8263890" cy="564078"/>
          </a:xfrm>
        </p:spPr>
        <p:txBody>
          <a:bodyPr/>
          <a:lstStyle>
            <a:lvl1pPr>
              <a:defRPr sz="3600">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2834952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41936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44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8209543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245-0C0A-4862-BDCE-5A51AE43331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4537386-6957-4DD2-A592-6F07E3FC618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F5A553E-D11C-4AA3-BEF9-3367C0E27D48}"/>
              </a:ext>
            </a:extLst>
          </p:cNvPr>
          <p:cNvSpPr>
            <a:spLocks noGrp="1"/>
          </p:cNvSpPr>
          <p:nvPr>
            <p:ph type="dt" sz="half" idx="10"/>
          </p:nvPr>
        </p:nvSpPr>
        <p:spPr/>
        <p:txBody>
          <a:bodyPr/>
          <a:lstStyle/>
          <a:p>
            <a:fld id="{16465F9D-470E-4127-83D3-6E443AD290A3}" type="datetimeFigureOut">
              <a:rPr lang="en-US" smtClean="0"/>
              <a:t>10/25/2019</a:t>
            </a:fld>
            <a:endParaRPr lang="en-US"/>
          </a:p>
        </p:txBody>
      </p:sp>
      <p:sp>
        <p:nvSpPr>
          <p:cNvPr id="5" name="Footer Placeholder 4">
            <a:extLst>
              <a:ext uri="{FF2B5EF4-FFF2-40B4-BE49-F238E27FC236}">
                <a16:creationId xmlns:a16="http://schemas.microsoft.com/office/drawing/2014/main" id="{62C868BD-A188-4B5C-8FFB-F4CFF2C990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622A3B-6EF7-4EBB-97C9-EC71F46C2D5F}"/>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19879257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5BC08-1B61-42D8-8AEE-86B7B2436F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8DC709-EEA9-46D7-8E17-95FE883456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EA6548-0C34-4449-81E8-1A36C790B462}"/>
              </a:ext>
            </a:extLst>
          </p:cNvPr>
          <p:cNvSpPr>
            <a:spLocks noGrp="1"/>
          </p:cNvSpPr>
          <p:nvPr>
            <p:ph type="dt" sz="half" idx="10"/>
          </p:nvPr>
        </p:nvSpPr>
        <p:spPr/>
        <p:txBody>
          <a:bodyPr/>
          <a:lstStyle/>
          <a:p>
            <a:fld id="{16465F9D-470E-4127-83D3-6E443AD290A3}" type="datetimeFigureOut">
              <a:rPr lang="en-US" smtClean="0"/>
              <a:t>10/25/2019</a:t>
            </a:fld>
            <a:endParaRPr lang="en-US"/>
          </a:p>
        </p:txBody>
      </p:sp>
      <p:sp>
        <p:nvSpPr>
          <p:cNvPr id="5" name="Footer Placeholder 4">
            <a:extLst>
              <a:ext uri="{FF2B5EF4-FFF2-40B4-BE49-F238E27FC236}">
                <a16:creationId xmlns:a16="http://schemas.microsoft.com/office/drawing/2014/main" id="{BC92F67B-33BC-44B2-A676-D5FD2637A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F417F3-827E-4263-87EC-D8A294BA6606}"/>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29407064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BAE8-8FC8-4F72-A5AF-8EBCF03890A2}"/>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099C6BA-8864-42BE-BC65-302E079AC37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32D827D-BC7E-47D9-BCEB-4DE51DFF2E42}"/>
              </a:ext>
            </a:extLst>
          </p:cNvPr>
          <p:cNvSpPr>
            <a:spLocks noGrp="1"/>
          </p:cNvSpPr>
          <p:nvPr>
            <p:ph type="dt" sz="half" idx="10"/>
          </p:nvPr>
        </p:nvSpPr>
        <p:spPr/>
        <p:txBody>
          <a:bodyPr/>
          <a:lstStyle/>
          <a:p>
            <a:fld id="{16465F9D-470E-4127-83D3-6E443AD290A3}" type="datetimeFigureOut">
              <a:rPr lang="en-US" smtClean="0"/>
              <a:t>10/25/2019</a:t>
            </a:fld>
            <a:endParaRPr lang="en-US"/>
          </a:p>
        </p:txBody>
      </p:sp>
      <p:sp>
        <p:nvSpPr>
          <p:cNvPr id="5" name="Footer Placeholder 4">
            <a:extLst>
              <a:ext uri="{FF2B5EF4-FFF2-40B4-BE49-F238E27FC236}">
                <a16:creationId xmlns:a16="http://schemas.microsoft.com/office/drawing/2014/main" id="{08064BB1-43DA-475C-842D-9F091AA339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39B56-6020-488D-9F33-685A104AA39F}"/>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40371342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569CE-A145-49A3-9B9C-0CF35D48F0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DC9BEB-7650-48C7-9F4C-10B2882CEC18}"/>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A6336A-5AA1-48F6-B3ED-D510CDC4FC6D}"/>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B675F0-B602-40C6-820E-FEF08013F80A}"/>
              </a:ext>
            </a:extLst>
          </p:cNvPr>
          <p:cNvSpPr>
            <a:spLocks noGrp="1"/>
          </p:cNvSpPr>
          <p:nvPr>
            <p:ph type="dt" sz="half" idx="10"/>
          </p:nvPr>
        </p:nvSpPr>
        <p:spPr/>
        <p:txBody>
          <a:bodyPr/>
          <a:lstStyle/>
          <a:p>
            <a:fld id="{16465F9D-470E-4127-83D3-6E443AD290A3}" type="datetimeFigureOut">
              <a:rPr lang="en-US" smtClean="0"/>
              <a:t>10/25/2019</a:t>
            </a:fld>
            <a:endParaRPr lang="en-US"/>
          </a:p>
        </p:txBody>
      </p:sp>
      <p:sp>
        <p:nvSpPr>
          <p:cNvPr id="6" name="Footer Placeholder 5">
            <a:extLst>
              <a:ext uri="{FF2B5EF4-FFF2-40B4-BE49-F238E27FC236}">
                <a16:creationId xmlns:a16="http://schemas.microsoft.com/office/drawing/2014/main" id="{B5BB8D38-E890-494F-8304-ED5112845C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8FA10B-6978-4B73-9DBB-C00DA982D425}"/>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39411491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E8A97-AB51-491B-A277-958C8F26E50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045A39-AA12-492A-AE4F-37D9E4197D9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CC52FFC7-4D8F-429F-ADB9-9B8E31001B82}"/>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2E7E6D-C979-45AF-9068-9614C00CD45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FA313A5E-CBFB-437A-AFBE-0B0BCE8E2742}"/>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6F59BB-30CE-4AA6-BD76-510ADA890F57}"/>
              </a:ext>
            </a:extLst>
          </p:cNvPr>
          <p:cNvSpPr>
            <a:spLocks noGrp="1"/>
          </p:cNvSpPr>
          <p:nvPr>
            <p:ph type="dt" sz="half" idx="10"/>
          </p:nvPr>
        </p:nvSpPr>
        <p:spPr/>
        <p:txBody>
          <a:bodyPr/>
          <a:lstStyle/>
          <a:p>
            <a:fld id="{16465F9D-470E-4127-83D3-6E443AD290A3}" type="datetimeFigureOut">
              <a:rPr lang="en-US" smtClean="0"/>
              <a:t>10/25/2019</a:t>
            </a:fld>
            <a:endParaRPr lang="en-US"/>
          </a:p>
        </p:txBody>
      </p:sp>
      <p:sp>
        <p:nvSpPr>
          <p:cNvPr id="8" name="Footer Placeholder 7">
            <a:extLst>
              <a:ext uri="{FF2B5EF4-FFF2-40B4-BE49-F238E27FC236}">
                <a16:creationId xmlns:a16="http://schemas.microsoft.com/office/drawing/2014/main" id="{531AEE89-1826-484E-929A-7D5219C5C2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D42B0D-1F99-4F1C-9069-F6A270602C19}"/>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36215922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10AFF-6DA2-41E8-8DE3-5B6248DD1A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69BAF4-5D2B-484B-9F8A-E53AEF6FACB8}"/>
              </a:ext>
            </a:extLst>
          </p:cNvPr>
          <p:cNvSpPr>
            <a:spLocks noGrp="1"/>
          </p:cNvSpPr>
          <p:nvPr>
            <p:ph type="dt" sz="half" idx="10"/>
          </p:nvPr>
        </p:nvSpPr>
        <p:spPr/>
        <p:txBody>
          <a:bodyPr/>
          <a:lstStyle/>
          <a:p>
            <a:fld id="{16465F9D-470E-4127-83D3-6E443AD290A3}" type="datetimeFigureOut">
              <a:rPr lang="en-US" smtClean="0"/>
              <a:t>10/25/2019</a:t>
            </a:fld>
            <a:endParaRPr lang="en-US"/>
          </a:p>
        </p:txBody>
      </p:sp>
      <p:sp>
        <p:nvSpPr>
          <p:cNvPr id="4" name="Footer Placeholder 3">
            <a:extLst>
              <a:ext uri="{FF2B5EF4-FFF2-40B4-BE49-F238E27FC236}">
                <a16:creationId xmlns:a16="http://schemas.microsoft.com/office/drawing/2014/main" id="{D803A261-FF25-4AEE-8297-81385C3762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6494AE-C4D7-41AA-B0FD-8C3875B595AA}"/>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12933377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A0B015-AEF7-4294-B846-09A17A10EC97}"/>
              </a:ext>
            </a:extLst>
          </p:cNvPr>
          <p:cNvSpPr>
            <a:spLocks noGrp="1"/>
          </p:cNvSpPr>
          <p:nvPr>
            <p:ph type="dt" sz="half" idx="10"/>
          </p:nvPr>
        </p:nvSpPr>
        <p:spPr/>
        <p:txBody>
          <a:bodyPr/>
          <a:lstStyle/>
          <a:p>
            <a:fld id="{16465F9D-470E-4127-83D3-6E443AD290A3}" type="datetimeFigureOut">
              <a:rPr lang="en-US" smtClean="0"/>
              <a:t>10/25/2019</a:t>
            </a:fld>
            <a:endParaRPr lang="en-US"/>
          </a:p>
        </p:txBody>
      </p:sp>
      <p:sp>
        <p:nvSpPr>
          <p:cNvPr id="3" name="Footer Placeholder 2">
            <a:extLst>
              <a:ext uri="{FF2B5EF4-FFF2-40B4-BE49-F238E27FC236}">
                <a16:creationId xmlns:a16="http://schemas.microsoft.com/office/drawing/2014/main" id="{8186A3AA-5580-44A7-9A02-A8EF284FA6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9B2A58-F8B8-410D-8C36-5DC4E78275B3}"/>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11108753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2905D8-BD3F-4AAE-8FD2-EE8CC50DB57C}"/>
              </a:ext>
            </a:extLst>
          </p:cNvPr>
          <p:cNvSpPr/>
          <p:nvPr userDrawn="1"/>
        </p:nvSpPr>
        <p:spPr>
          <a:xfrm>
            <a:off x="2286" y="0"/>
            <a:ext cx="9141714" cy="6858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8997677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9A74F-EE8C-40E2-8DA2-A7E075AAC20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90FAEAE-C217-4960-A36B-3A1D85EC283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26B18A-B1F6-4156-B75F-AFCFF50BB97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ABD984D-8CDA-44C7-986E-7F783D3C6A93}"/>
              </a:ext>
            </a:extLst>
          </p:cNvPr>
          <p:cNvSpPr>
            <a:spLocks noGrp="1"/>
          </p:cNvSpPr>
          <p:nvPr>
            <p:ph type="dt" sz="half" idx="10"/>
          </p:nvPr>
        </p:nvSpPr>
        <p:spPr/>
        <p:txBody>
          <a:bodyPr/>
          <a:lstStyle/>
          <a:p>
            <a:fld id="{16465F9D-470E-4127-83D3-6E443AD290A3}" type="datetimeFigureOut">
              <a:rPr lang="en-US" smtClean="0"/>
              <a:t>10/25/2019</a:t>
            </a:fld>
            <a:endParaRPr lang="en-US"/>
          </a:p>
        </p:txBody>
      </p:sp>
      <p:sp>
        <p:nvSpPr>
          <p:cNvPr id="6" name="Footer Placeholder 5">
            <a:extLst>
              <a:ext uri="{FF2B5EF4-FFF2-40B4-BE49-F238E27FC236}">
                <a16:creationId xmlns:a16="http://schemas.microsoft.com/office/drawing/2014/main" id="{E17CAA1F-2B9A-450A-BD54-5CECC94430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19AD25-C2A0-4E69-8225-C862D717C670}"/>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1070584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331B4-3E70-4EB0-A8A9-11AC25C5CC4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6681B4A-6313-43E1-B95F-43E93583918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6A14CEA-5EBE-4274-9866-0AEA2C19FE1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313D4DC-3E5E-44B8-A32F-3BD05977C84A}"/>
              </a:ext>
            </a:extLst>
          </p:cNvPr>
          <p:cNvSpPr>
            <a:spLocks noGrp="1"/>
          </p:cNvSpPr>
          <p:nvPr>
            <p:ph type="dt" sz="half" idx="10"/>
          </p:nvPr>
        </p:nvSpPr>
        <p:spPr/>
        <p:txBody>
          <a:bodyPr/>
          <a:lstStyle/>
          <a:p>
            <a:fld id="{16465F9D-470E-4127-83D3-6E443AD290A3}" type="datetimeFigureOut">
              <a:rPr lang="en-US" smtClean="0"/>
              <a:t>10/25/2019</a:t>
            </a:fld>
            <a:endParaRPr lang="en-US"/>
          </a:p>
        </p:txBody>
      </p:sp>
      <p:sp>
        <p:nvSpPr>
          <p:cNvPr id="6" name="Footer Placeholder 5">
            <a:extLst>
              <a:ext uri="{FF2B5EF4-FFF2-40B4-BE49-F238E27FC236}">
                <a16:creationId xmlns:a16="http://schemas.microsoft.com/office/drawing/2014/main" id="{69DF02BF-BB1E-4FF0-A750-AA12F995BE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BEBB7-D447-4D65-A3BE-F5D1FF681BC1}"/>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19141775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8ED6-36BC-4B2A-ABF8-BEE5379A4C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75FBEF-38DB-4158-AF96-7CC388DE929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201C0-2B92-4075-BB05-40B950A39A59}"/>
              </a:ext>
            </a:extLst>
          </p:cNvPr>
          <p:cNvSpPr>
            <a:spLocks noGrp="1"/>
          </p:cNvSpPr>
          <p:nvPr>
            <p:ph type="dt" sz="half" idx="10"/>
          </p:nvPr>
        </p:nvSpPr>
        <p:spPr/>
        <p:txBody>
          <a:bodyPr/>
          <a:lstStyle/>
          <a:p>
            <a:fld id="{16465F9D-470E-4127-83D3-6E443AD290A3}" type="datetimeFigureOut">
              <a:rPr lang="en-US" smtClean="0"/>
              <a:t>10/25/2019</a:t>
            </a:fld>
            <a:endParaRPr lang="en-US"/>
          </a:p>
        </p:txBody>
      </p:sp>
      <p:sp>
        <p:nvSpPr>
          <p:cNvPr id="5" name="Footer Placeholder 4">
            <a:extLst>
              <a:ext uri="{FF2B5EF4-FFF2-40B4-BE49-F238E27FC236}">
                <a16:creationId xmlns:a16="http://schemas.microsoft.com/office/drawing/2014/main" id="{367F3B96-8DCC-4D75-B318-E27AA6C23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C45F36-7717-4255-A508-A71B4E5A3F4D}"/>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10971312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C81D0E-038A-4841-97DD-2327CB1BD69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6D6622-F3ED-4CB0-A4F2-C8ADB4E9D1C2}"/>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569302-4DC2-4B7A-A940-80DA5C88CC5D}"/>
              </a:ext>
            </a:extLst>
          </p:cNvPr>
          <p:cNvSpPr>
            <a:spLocks noGrp="1"/>
          </p:cNvSpPr>
          <p:nvPr>
            <p:ph type="dt" sz="half" idx="10"/>
          </p:nvPr>
        </p:nvSpPr>
        <p:spPr/>
        <p:txBody>
          <a:bodyPr/>
          <a:lstStyle/>
          <a:p>
            <a:fld id="{16465F9D-470E-4127-83D3-6E443AD290A3}" type="datetimeFigureOut">
              <a:rPr lang="en-US" smtClean="0"/>
              <a:t>10/25/2019</a:t>
            </a:fld>
            <a:endParaRPr lang="en-US"/>
          </a:p>
        </p:txBody>
      </p:sp>
      <p:sp>
        <p:nvSpPr>
          <p:cNvPr id="5" name="Footer Placeholder 4">
            <a:extLst>
              <a:ext uri="{FF2B5EF4-FFF2-40B4-BE49-F238E27FC236}">
                <a16:creationId xmlns:a16="http://schemas.microsoft.com/office/drawing/2014/main" id="{6A6C8492-57E5-49ED-91EC-584C11E09C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C8043B-977A-4C3F-89CA-02477D41E775}"/>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3788361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3.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5" y="4761211"/>
            <a:ext cx="490258" cy="199409"/>
          </a:xfrm>
          <a:prstGeom prst="rect">
            <a:avLst/>
          </a:prstGeom>
        </p:spPr>
      </p:pic>
    </p:spTree>
    <p:extLst>
      <p:ext uri="{BB962C8B-B14F-4D97-AF65-F5344CB8AC3E}">
        <p14:creationId xmlns:p14="http://schemas.microsoft.com/office/powerpoint/2010/main" val="79438158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Lst>
  <p:hf hdr="0" ftr="0" dt="0"/>
  <p:txStyles>
    <p:titleStyle>
      <a:lvl1pPr marL="0" marR="0" indent="0" algn="l" defTabSz="457189"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378"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892" indent="-342892" algn="l" defTabSz="914378"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59" indent="-342892" algn="l" defTabSz="914378"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15" indent="-342892" algn="l" defTabSz="914378"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08" indent="-342892" algn="l" defTabSz="914378"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0F417C-17F0-45D9-8B73-C110336D5B8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3AC172-0704-4CAF-9664-1755FFCC7FF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A957D-70FE-4549-99B2-94EEA0EE67C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C267ACE-FFA9-4154-8131-F5966C764F44}" type="datetimeFigureOut">
              <a:rPr lang="en-US" smtClean="0"/>
              <a:t>10/25/2019</a:t>
            </a:fld>
            <a:endParaRPr lang="en-US"/>
          </a:p>
        </p:txBody>
      </p:sp>
      <p:sp>
        <p:nvSpPr>
          <p:cNvPr id="5" name="Footer Placeholder 4">
            <a:extLst>
              <a:ext uri="{FF2B5EF4-FFF2-40B4-BE49-F238E27FC236}">
                <a16:creationId xmlns:a16="http://schemas.microsoft.com/office/drawing/2014/main" id="{CB94A0BB-7207-4630-B9C0-AE8FCCD191D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2D5337-D57A-4BBC-B354-6DE006F7593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2CBD4D5-69D6-44C4-9AF3-F6B204BB8B7C}" type="slidenum">
              <a:rPr lang="en-US" smtClean="0"/>
              <a:t>‹#›</a:t>
            </a:fld>
            <a:endParaRPr lang="en-US"/>
          </a:p>
        </p:txBody>
      </p:sp>
    </p:spTree>
    <p:extLst>
      <p:ext uri="{BB962C8B-B14F-4D97-AF65-F5344CB8AC3E}">
        <p14:creationId xmlns:p14="http://schemas.microsoft.com/office/powerpoint/2010/main" val="116537643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E5F4D0-1BE8-4024-B3A4-8F491278D27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565B62-853D-4785-A7C0-36E5543154EC}"/>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0E8099-E105-4400-85F7-79ECE82D63C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6465F9D-470E-4127-83D3-6E443AD290A3}" type="datetimeFigureOut">
              <a:rPr lang="en-US" smtClean="0"/>
              <a:t>10/25/2019</a:t>
            </a:fld>
            <a:endParaRPr lang="en-US"/>
          </a:p>
        </p:txBody>
      </p:sp>
      <p:sp>
        <p:nvSpPr>
          <p:cNvPr id="5" name="Footer Placeholder 4">
            <a:extLst>
              <a:ext uri="{FF2B5EF4-FFF2-40B4-BE49-F238E27FC236}">
                <a16:creationId xmlns:a16="http://schemas.microsoft.com/office/drawing/2014/main" id="{98888645-FCBA-4195-934C-D90F21212EA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08483A-2F7A-49C2-A12D-1DE5AA583A9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F94A929-6F52-4A3C-9477-4DCEA834633D}" type="slidenum">
              <a:rPr lang="en-US" smtClean="0"/>
              <a:t>‹#›</a:t>
            </a:fld>
            <a:endParaRPr lang="en-US"/>
          </a:p>
        </p:txBody>
      </p:sp>
    </p:spTree>
    <p:extLst>
      <p:ext uri="{BB962C8B-B14F-4D97-AF65-F5344CB8AC3E}">
        <p14:creationId xmlns:p14="http://schemas.microsoft.com/office/powerpoint/2010/main" val="165710384"/>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emf"/><Relationship Id="rId1" Type="http://schemas.openxmlformats.org/officeDocument/2006/relationships/slideLayout" Target="../slideLayouts/slideLayout3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0.emf"/><Relationship Id="rId18" Type="http://schemas.openxmlformats.org/officeDocument/2006/relationships/image" Target="../media/image55.emf"/><Relationship Id="rId3" Type="http://schemas.openxmlformats.org/officeDocument/2006/relationships/image" Target="../media/image40.emf"/><Relationship Id="rId21" Type="http://schemas.openxmlformats.org/officeDocument/2006/relationships/image" Target="../media/image58.emf"/><Relationship Id="rId7" Type="http://schemas.openxmlformats.org/officeDocument/2006/relationships/image" Target="../media/image44.emf"/><Relationship Id="rId12" Type="http://schemas.openxmlformats.org/officeDocument/2006/relationships/image" Target="../media/image49.emf"/><Relationship Id="rId17" Type="http://schemas.openxmlformats.org/officeDocument/2006/relationships/image" Target="../media/image54.emf"/><Relationship Id="rId2" Type="http://schemas.openxmlformats.org/officeDocument/2006/relationships/image" Target="../media/image39.emf"/><Relationship Id="rId16" Type="http://schemas.openxmlformats.org/officeDocument/2006/relationships/image" Target="../media/image53.emf"/><Relationship Id="rId20" Type="http://schemas.openxmlformats.org/officeDocument/2006/relationships/image" Target="../media/image57.emf"/><Relationship Id="rId1" Type="http://schemas.openxmlformats.org/officeDocument/2006/relationships/slideLayout" Target="../slideLayouts/slideLayout38.xml"/><Relationship Id="rId6" Type="http://schemas.openxmlformats.org/officeDocument/2006/relationships/image" Target="../media/image43.emf"/><Relationship Id="rId11" Type="http://schemas.openxmlformats.org/officeDocument/2006/relationships/image" Target="../media/image48.emf"/><Relationship Id="rId5" Type="http://schemas.openxmlformats.org/officeDocument/2006/relationships/image" Target="../media/image42.emf"/><Relationship Id="rId15" Type="http://schemas.openxmlformats.org/officeDocument/2006/relationships/image" Target="../media/image52.emf"/><Relationship Id="rId10" Type="http://schemas.openxmlformats.org/officeDocument/2006/relationships/image" Target="../media/image47.emf"/><Relationship Id="rId19" Type="http://schemas.openxmlformats.org/officeDocument/2006/relationships/image" Target="../media/image56.emf"/><Relationship Id="rId4" Type="http://schemas.openxmlformats.org/officeDocument/2006/relationships/image" Target="../media/image41.emf"/><Relationship Id="rId9" Type="http://schemas.openxmlformats.org/officeDocument/2006/relationships/image" Target="../media/image46.emf"/><Relationship Id="rId14" Type="http://schemas.openxmlformats.org/officeDocument/2006/relationships/image" Target="../media/image5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4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xml"/><Relationship Id="rId1" Type="http://schemas.openxmlformats.org/officeDocument/2006/relationships/slideLayout" Target="../slideLayouts/slideLayout49.xml"/><Relationship Id="rId5" Type="http://schemas.openxmlformats.org/officeDocument/2006/relationships/image" Target="../media/image66.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49.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3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49.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3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49.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33.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49.xml"/><Relationship Id="rId5" Type="http://schemas.openxmlformats.org/officeDocument/2006/relationships/image" Target="../media/image78.pn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43.xml"/><Relationship Id="rId5" Type="http://schemas.openxmlformats.org/officeDocument/2006/relationships/image" Target="../media/image81.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8" Type="http://schemas.openxmlformats.org/officeDocument/2006/relationships/image" Target="../media/image85.png"/><Relationship Id="rId13" Type="http://schemas.microsoft.com/office/2007/relationships/hdphoto" Target="../media/hdphoto5.wdp"/><Relationship Id="rId3" Type="http://schemas.openxmlformats.org/officeDocument/2006/relationships/image" Target="../media/image82.png"/><Relationship Id="rId7" Type="http://schemas.microsoft.com/office/2007/relationships/hdphoto" Target="../media/hdphoto2.wdp"/><Relationship Id="rId12"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42.xml"/><Relationship Id="rId6" Type="http://schemas.openxmlformats.org/officeDocument/2006/relationships/image" Target="../media/image84.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86.png"/><Relationship Id="rId4" Type="http://schemas.openxmlformats.org/officeDocument/2006/relationships/image" Target="../media/image83.png"/><Relationship Id="rId9" Type="http://schemas.microsoft.com/office/2007/relationships/hdphoto" Target="../media/hdphoto3.wdp"/></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22.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42.xml"/><Relationship Id="rId5" Type="http://schemas.openxmlformats.org/officeDocument/2006/relationships/image" Target="../media/image92.png"/><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1.xml"/><Relationship Id="rId5" Type="http://schemas.openxmlformats.org/officeDocument/2006/relationships/image" Target="../media/image22.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Artificial Intelligence</a:t>
            </a:r>
          </a:p>
        </p:txBody>
      </p:sp>
    </p:spTree>
    <p:extLst>
      <p:ext uri="{BB962C8B-B14F-4D97-AF65-F5344CB8AC3E}">
        <p14:creationId xmlns:p14="http://schemas.microsoft.com/office/powerpoint/2010/main" val="2291622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Artificial Intelligence</a:t>
            </a:r>
          </a:p>
        </p:txBody>
      </p:sp>
    </p:spTree>
    <p:extLst>
      <p:ext uri="{BB962C8B-B14F-4D97-AF65-F5344CB8AC3E}">
        <p14:creationId xmlns:p14="http://schemas.microsoft.com/office/powerpoint/2010/main" val="2429777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normAutofit/>
          </a:bodyPr>
          <a:lstStyle/>
          <a:p>
            <a:r>
              <a:rPr lang="en-US" sz="3000" dirty="0"/>
              <a:t>Artificial Intelligence</a:t>
            </a:r>
          </a:p>
        </p:txBody>
      </p:sp>
      <p:sp>
        <p:nvSpPr>
          <p:cNvPr id="3" name="Rectangle 2">
            <a:extLst>
              <a:ext uri="{FF2B5EF4-FFF2-40B4-BE49-F238E27FC236}">
                <a16:creationId xmlns:a16="http://schemas.microsoft.com/office/drawing/2014/main" id="{C443CFBD-EBFC-894C-918E-FEC7D443A2E1}"/>
              </a:ext>
            </a:extLst>
          </p:cNvPr>
          <p:cNvSpPr/>
          <p:nvPr/>
        </p:nvSpPr>
        <p:spPr>
          <a:xfrm>
            <a:off x="1029349" y="2369077"/>
            <a:ext cx="4338084" cy="461665"/>
          </a:xfrm>
          <a:prstGeom prst="rect">
            <a:avLst/>
          </a:prstGeom>
        </p:spPr>
        <p:txBody>
          <a:bodyPr wrap="square">
            <a:spAutoFit/>
          </a:bodyPr>
          <a:lstStyle/>
          <a:p>
            <a:pPr defTabSz="685800"/>
            <a:r>
              <a:rPr lang="en-US" sz="1200" i="1" dirty="0">
                <a:solidFill>
                  <a:prstClr val="black"/>
                </a:solidFill>
                <a:latin typeface="Calibri" panose="020F0502020204030204"/>
              </a:rPr>
              <a:t>Dartmouth Summer Research Project on Artificial Intelligence, 1956</a:t>
            </a:r>
          </a:p>
        </p:txBody>
      </p:sp>
      <p:sp>
        <p:nvSpPr>
          <p:cNvPr id="4" name="Rectangle 3">
            <a:extLst>
              <a:ext uri="{FF2B5EF4-FFF2-40B4-BE49-F238E27FC236}">
                <a16:creationId xmlns:a16="http://schemas.microsoft.com/office/drawing/2014/main" id="{9BCFC6E2-5B18-804F-8182-F230AFA6C18F}"/>
              </a:ext>
            </a:extLst>
          </p:cNvPr>
          <p:cNvSpPr/>
          <p:nvPr/>
        </p:nvSpPr>
        <p:spPr>
          <a:xfrm>
            <a:off x="1029349" y="1136763"/>
            <a:ext cx="4572000" cy="1200329"/>
          </a:xfrm>
          <a:prstGeom prst="rect">
            <a:avLst/>
          </a:prstGeom>
        </p:spPr>
        <p:txBody>
          <a:bodyPr>
            <a:spAutoFit/>
          </a:bodyPr>
          <a:lstStyle/>
          <a:p>
            <a:pPr defTabSz="685800"/>
            <a:r>
              <a:rPr lang="en-US" sz="2400" dirty="0">
                <a:solidFill>
                  <a:prstClr val="black">
                    <a:lumMod val="50000"/>
                    <a:lumOff val="50000"/>
                  </a:prstClr>
                </a:solidFill>
                <a:latin typeface="Calibri" panose="020F0502020204030204"/>
              </a:rPr>
              <a:t>“Human intelligence can be so precisely described that a machine can be made to simulate it."</a:t>
            </a:r>
          </a:p>
        </p:txBody>
      </p:sp>
      <p:sp>
        <p:nvSpPr>
          <p:cNvPr id="5" name="Rectangle 4">
            <a:extLst>
              <a:ext uri="{FF2B5EF4-FFF2-40B4-BE49-F238E27FC236}">
                <a16:creationId xmlns:a16="http://schemas.microsoft.com/office/drawing/2014/main" id="{996F3BCA-16CF-5649-B86B-6C0495FD04F0}"/>
              </a:ext>
            </a:extLst>
          </p:cNvPr>
          <p:cNvSpPr/>
          <p:nvPr/>
        </p:nvSpPr>
        <p:spPr>
          <a:xfrm>
            <a:off x="3682986" y="3089437"/>
            <a:ext cx="2268763" cy="553998"/>
          </a:xfrm>
          <a:prstGeom prst="rect">
            <a:avLst/>
          </a:prstGeom>
        </p:spPr>
        <p:txBody>
          <a:bodyPr wrap="none">
            <a:spAutoFit/>
          </a:bodyPr>
          <a:lstStyle/>
          <a:p>
            <a:pPr defTabSz="685800"/>
            <a:r>
              <a:rPr lang="en-US" sz="3000" dirty="0">
                <a:solidFill>
                  <a:prstClr val="black"/>
                </a:solidFill>
                <a:latin typeface="Calibri Light" panose="020F0302020204030204"/>
              </a:rPr>
              <a:t>Development</a:t>
            </a:r>
          </a:p>
        </p:txBody>
      </p:sp>
      <p:cxnSp>
        <p:nvCxnSpPr>
          <p:cNvPr id="7" name="Straight Connector 6">
            <a:extLst>
              <a:ext uri="{FF2B5EF4-FFF2-40B4-BE49-F238E27FC236}">
                <a16:creationId xmlns:a16="http://schemas.microsoft.com/office/drawing/2014/main" id="{005A6509-5A90-7247-BD9A-5F582B729298}"/>
              </a:ext>
            </a:extLst>
          </p:cNvPr>
          <p:cNvCxnSpPr>
            <a:cxnSpLocks/>
          </p:cNvCxnSpPr>
          <p:nvPr/>
        </p:nvCxnSpPr>
        <p:spPr>
          <a:xfrm>
            <a:off x="493442" y="3724054"/>
            <a:ext cx="8104149" cy="0"/>
          </a:xfrm>
          <a:prstGeom prst="line">
            <a:avLst/>
          </a:prstGeom>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BE57FDBA-CB18-0843-A63E-4A62FEE23E2D}"/>
              </a:ext>
            </a:extLst>
          </p:cNvPr>
          <p:cNvSpPr/>
          <p:nvPr/>
        </p:nvSpPr>
        <p:spPr>
          <a:xfrm>
            <a:off x="1706304" y="3781762"/>
            <a:ext cx="116403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Symbolic</a:t>
            </a:r>
            <a:endParaRPr lang="en-US" sz="210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1E460EDA-CFC1-F747-95C7-CF7651E7BF62}"/>
              </a:ext>
            </a:extLst>
          </p:cNvPr>
          <p:cNvSpPr/>
          <p:nvPr/>
        </p:nvSpPr>
        <p:spPr>
          <a:xfrm>
            <a:off x="6387028" y="3724054"/>
            <a:ext cx="123001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Statistical</a:t>
            </a:r>
            <a:endParaRPr lang="en-US" sz="210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3689787D-1280-0D41-B451-1A4FE30A34ED}"/>
              </a:ext>
            </a:extLst>
          </p:cNvPr>
          <p:cNvSpPr/>
          <p:nvPr/>
        </p:nvSpPr>
        <p:spPr>
          <a:xfrm>
            <a:off x="2349166" y="4391672"/>
            <a:ext cx="850105"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Simulation</a:t>
            </a:r>
          </a:p>
        </p:txBody>
      </p:sp>
      <p:sp>
        <p:nvSpPr>
          <p:cNvPr id="13" name="Rectangle 12">
            <a:extLst>
              <a:ext uri="{FF2B5EF4-FFF2-40B4-BE49-F238E27FC236}">
                <a16:creationId xmlns:a16="http://schemas.microsoft.com/office/drawing/2014/main" id="{C2AFD477-0090-9B45-8B62-EB8B8A04366C}"/>
              </a:ext>
            </a:extLst>
          </p:cNvPr>
          <p:cNvSpPr/>
          <p:nvPr/>
        </p:nvSpPr>
        <p:spPr>
          <a:xfrm>
            <a:off x="1895657" y="4177186"/>
            <a:ext cx="50366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Logic</a:t>
            </a:r>
          </a:p>
        </p:txBody>
      </p:sp>
      <p:sp>
        <p:nvSpPr>
          <p:cNvPr id="14" name="Rectangle 13">
            <a:extLst>
              <a:ext uri="{FF2B5EF4-FFF2-40B4-BE49-F238E27FC236}">
                <a16:creationId xmlns:a16="http://schemas.microsoft.com/office/drawing/2014/main" id="{D44D36C3-E9DD-EF41-9955-8D02FE6720AC}"/>
              </a:ext>
            </a:extLst>
          </p:cNvPr>
          <p:cNvSpPr/>
          <p:nvPr/>
        </p:nvSpPr>
        <p:spPr>
          <a:xfrm>
            <a:off x="1738572" y="4606158"/>
            <a:ext cx="113018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Expert Systems</a:t>
            </a:r>
          </a:p>
        </p:txBody>
      </p:sp>
      <p:sp>
        <p:nvSpPr>
          <p:cNvPr id="15" name="Rectangle 14">
            <a:extLst>
              <a:ext uri="{FF2B5EF4-FFF2-40B4-BE49-F238E27FC236}">
                <a16:creationId xmlns:a16="http://schemas.microsoft.com/office/drawing/2014/main" id="{D542C61B-3130-4646-AA6C-C2A02FF31819}"/>
              </a:ext>
            </a:extLst>
          </p:cNvPr>
          <p:cNvSpPr/>
          <p:nvPr/>
        </p:nvSpPr>
        <p:spPr>
          <a:xfrm>
            <a:off x="1164405" y="4402421"/>
            <a:ext cx="106631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Fuzzy Systems</a:t>
            </a:r>
          </a:p>
        </p:txBody>
      </p:sp>
      <p:sp>
        <p:nvSpPr>
          <p:cNvPr id="16" name="Rectangle 15">
            <a:extLst>
              <a:ext uri="{FF2B5EF4-FFF2-40B4-BE49-F238E27FC236}">
                <a16:creationId xmlns:a16="http://schemas.microsoft.com/office/drawing/2014/main" id="{5C27EC58-193D-EA49-930B-D2B409219A4A}"/>
              </a:ext>
            </a:extLst>
          </p:cNvPr>
          <p:cNvSpPr/>
          <p:nvPr/>
        </p:nvSpPr>
        <p:spPr>
          <a:xfrm>
            <a:off x="916447" y="4835497"/>
            <a:ext cx="1687257"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Evolutionary Computing</a:t>
            </a:r>
          </a:p>
        </p:txBody>
      </p:sp>
      <p:sp>
        <p:nvSpPr>
          <p:cNvPr id="17" name="Rectangle 16">
            <a:extLst>
              <a:ext uri="{FF2B5EF4-FFF2-40B4-BE49-F238E27FC236}">
                <a16:creationId xmlns:a16="http://schemas.microsoft.com/office/drawing/2014/main" id="{464BB944-ACB6-C24D-80DC-026A1632DCA7}"/>
              </a:ext>
            </a:extLst>
          </p:cNvPr>
          <p:cNvSpPr/>
          <p:nvPr/>
        </p:nvSpPr>
        <p:spPr>
          <a:xfrm>
            <a:off x="5773588" y="4347409"/>
            <a:ext cx="167917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 Hidden Markov Models</a:t>
            </a:r>
          </a:p>
        </p:txBody>
      </p:sp>
      <p:sp>
        <p:nvSpPr>
          <p:cNvPr id="18" name="Rectangle 17">
            <a:extLst>
              <a:ext uri="{FF2B5EF4-FFF2-40B4-BE49-F238E27FC236}">
                <a16:creationId xmlns:a16="http://schemas.microsoft.com/office/drawing/2014/main" id="{E82B6B4C-2D57-B045-BFE1-5D93B0863DA9}"/>
              </a:ext>
            </a:extLst>
          </p:cNvPr>
          <p:cNvSpPr/>
          <p:nvPr/>
        </p:nvSpPr>
        <p:spPr>
          <a:xfrm>
            <a:off x="7092708" y="4155919"/>
            <a:ext cx="139660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Information Theory</a:t>
            </a:r>
          </a:p>
        </p:txBody>
      </p:sp>
      <p:sp>
        <p:nvSpPr>
          <p:cNvPr id="19" name="Rectangle 18">
            <a:extLst>
              <a:ext uri="{FF2B5EF4-FFF2-40B4-BE49-F238E27FC236}">
                <a16:creationId xmlns:a16="http://schemas.microsoft.com/office/drawing/2014/main" id="{6E733F6C-8141-5F41-8664-0EDD6106E6B1}"/>
              </a:ext>
            </a:extLst>
          </p:cNvPr>
          <p:cNvSpPr/>
          <p:nvPr/>
        </p:nvSpPr>
        <p:spPr>
          <a:xfrm>
            <a:off x="5601349" y="4708539"/>
            <a:ext cx="246689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Normative Bayesian Decision Theory</a:t>
            </a:r>
          </a:p>
        </p:txBody>
      </p:sp>
      <p:sp>
        <p:nvSpPr>
          <p:cNvPr id="20" name="Rectangle 19">
            <a:extLst>
              <a:ext uri="{FF2B5EF4-FFF2-40B4-BE49-F238E27FC236}">
                <a16:creationId xmlns:a16="http://schemas.microsoft.com/office/drawing/2014/main" id="{67023C1A-64FA-C949-A5BB-9E6EA4420D78}"/>
              </a:ext>
            </a:extLst>
          </p:cNvPr>
          <p:cNvSpPr/>
          <p:nvPr/>
        </p:nvSpPr>
        <p:spPr>
          <a:xfrm>
            <a:off x="6065210" y="4054044"/>
            <a:ext cx="77258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Inference</a:t>
            </a:r>
          </a:p>
        </p:txBody>
      </p:sp>
    </p:spTree>
    <p:extLst>
      <p:ext uri="{BB962C8B-B14F-4D97-AF65-F5344CB8AC3E}">
        <p14:creationId xmlns:p14="http://schemas.microsoft.com/office/powerpoint/2010/main" val="5549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2" grpId="0"/>
      <p:bldP spid="13" grpId="0"/>
      <p:bldP spid="14" grpId="0"/>
      <p:bldP spid="15" grpId="0"/>
      <p:bldP spid="16" grpId="0"/>
      <p:bldP spid="17" grpId="0"/>
      <p:bldP spid="18"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298" y="1094"/>
            <a:ext cx="9141407" cy="2490744"/>
          </a:xfrm>
          <a:prstGeom prst="rect">
            <a:avLst/>
          </a:prstGeom>
        </p:spPr>
      </p:pic>
      <p:sp>
        <p:nvSpPr>
          <p:cNvPr id="85" name="Oval 84">
            <a:extLst>
              <a:ext uri="{FF2B5EF4-FFF2-40B4-BE49-F238E27FC236}">
                <a16:creationId xmlns:a16="http://schemas.microsoft.com/office/drawing/2014/main" id="{DD9A00F2-AA90-4065-BD9F-665380EE2A7F}"/>
              </a:ext>
            </a:extLst>
          </p:cNvPr>
          <p:cNvSpPr/>
          <p:nvPr/>
        </p:nvSpPr>
        <p:spPr bwMode="auto">
          <a:xfrm>
            <a:off x="7803971" y="864321"/>
            <a:ext cx="857007" cy="857007"/>
          </a:xfrm>
          <a:prstGeom prst="ellipse">
            <a:avLst/>
          </a:prstGeom>
          <a:solidFill>
            <a:srgbClr val="FFFFFF"/>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kern="0">
              <a:gradFill>
                <a:gsLst>
                  <a:gs pos="0">
                    <a:srgbClr val="FFFFFF"/>
                  </a:gs>
                  <a:gs pos="100000">
                    <a:srgbClr val="FFFFFF"/>
                  </a:gs>
                </a:gsLst>
                <a:lin ang="5400000" scaled="0"/>
              </a:gradFill>
              <a:latin typeface="Segoe UI"/>
              <a:cs typeface="Segoe UI" pitchFamily="34" charset="0"/>
            </a:endParaRPr>
          </a:p>
        </p:txBody>
      </p:sp>
      <p:sp>
        <p:nvSpPr>
          <p:cNvPr id="52" name="Rectangle 51">
            <a:extLst>
              <a:ext uri="{FF2B5EF4-FFF2-40B4-BE49-F238E27FC236}">
                <a16:creationId xmlns:a16="http://schemas.microsoft.com/office/drawing/2014/main" id="{BAB412D2-54DD-439B-94C6-415624C0BE91}"/>
              </a:ext>
            </a:extLst>
          </p:cNvPr>
          <p:cNvSpPr/>
          <p:nvPr/>
        </p:nvSpPr>
        <p:spPr bwMode="auto">
          <a:xfrm>
            <a:off x="650" y="731"/>
            <a:ext cx="9154846" cy="2491107"/>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783" tIns="105427" rIns="131783" bIns="105427" numCol="1" spcCol="0" rtlCol="0" fromWordArt="0" anchor="t" anchorCtr="0" forceAA="0" compatLnSpc="1">
            <a:prstTxWarp prst="textNoShape">
              <a:avLst/>
            </a:prstTxWarp>
            <a:noAutofit/>
          </a:bodyPr>
          <a:lstStyle/>
          <a:p>
            <a:pPr algn="ctr" defTabSz="671813" fontAlgn="base">
              <a:lnSpc>
                <a:spcPct val="90000"/>
              </a:lnSpc>
              <a:spcBef>
                <a:spcPct val="0"/>
              </a:spcBef>
              <a:spcAft>
                <a:spcPct val="0"/>
              </a:spcAft>
              <a:defRPr/>
            </a:pPr>
            <a:endParaRPr lang="en-US" sz="173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1115" y="1801175"/>
            <a:ext cx="9142236" cy="35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8A5C6AE0-79FF-4CC7-BA3A-E57AC56D2CD0}"/>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6741" y="823642"/>
            <a:ext cx="853740" cy="856886"/>
          </a:xfrm>
          <a:prstGeom prst="ellipse">
            <a:avLst/>
          </a:prstGeom>
        </p:spPr>
      </p:pic>
      <p:sp>
        <p:nvSpPr>
          <p:cNvPr id="73" name="TextBox 72">
            <a:extLst>
              <a:ext uri="{FF2B5EF4-FFF2-40B4-BE49-F238E27FC236}">
                <a16:creationId xmlns:a16="http://schemas.microsoft.com/office/drawing/2014/main" id="{470B6926-3E6B-403B-9E0F-89307D0436E5}"/>
              </a:ext>
            </a:extLst>
          </p:cNvPr>
          <p:cNvSpPr txBox="1"/>
          <p:nvPr/>
        </p:nvSpPr>
        <p:spPr>
          <a:xfrm>
            <a:off x="203827"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251482"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251482"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251482"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251482"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251482"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251482"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pic>
        <p:nvPicPr>
          <p:cNvPr id="59" name="Picture 58">
            <a:extLst>
              <a:ext uri="{FF2B5EF4-FFF2-40B4-BE49-F238E27FC236}">
                <a16:creationId xmlns:a16="http://schemas.microsoft.com/office/drawing/2014/main" id="{250FFDA4-4963-4D42-9976-8569E35D993C}"/>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420287" y="823641"/>
            <a:ext cx="853740" cy="856886"/>
          </a:xfrm>
          <a:prstGeom prst="ellipse">
            <a:avLst/>
          </a:prstGeom>
        </p:spPr>
      </p:pic>
      <p:sp>
        <p:nvSpPr>
          <p:cNvPr id="71" name="TextBox 70">
            <a:extLst>
              <a:ext uri="{FF2B5EF4-FFF2-40B4-BE49-F238E27FC236}">
                <a16:creationId xmlns:a16="http://schemas.microsoft.com/office/drawing/2014/main" id="{E547CF2B-A8FE-4D63-8D9E-D13BE1A31CD9}"/>
              </a:ext>
            </a:extLst>
          </p:cNvPr>
          <p:cNvSpPr txBox="1"/>
          <p:nvPr/>
        </p:nvSpPr>
        <p:spPr>
          <a:xfrm>
            <a:off x="3127373" y="1714710"/>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3175028"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3175028"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3175028"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3175028"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Translator Text </a:t>
            </a:r>
          </a:p>
        </p:txBody>
      </p:sp>
      <p:pic>
        <p:nvPicPr>
          <p:cNvPr id="62" name="Picture 61">
            <a:extLst>
              <a:ext uri="{FF2B5EF4-FFF2-40B4-BE49-F238E27FC236}">
                <a16:creationId xmlns:a16="http://schemas.microsoft.com/office/drawing/2014/main" id="{FB084A6E-5F97-4E1F-AEDA-DEBBDB5F208F}"/>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43833" y="823642"/>
            <a:ext cx="853740" cy="856886"/>
          </a:xfrm>
          <a:prstGeom prst="ellipse">
            <a:avLst/>
          </a:prstGeom>
        </p:spPr>
      </p:pic>
      <p:sp>
        <p:nvSpPr>
          <p:cNvPr id="72" name="TextBox 71">
            <a:extLst>
              <a:ext uri="{FF2B5EF4-FFF2-40B4-BE49-F238E27FC236}">
                <a16:creationId xmlns:a16="http://schemas.microsoft.com/office/drawing/2014/main" id="{1A682EE9-62ED-458D-99B2-F390CB6AEC13}"/>
              </a:ext>
            </a:extLst>
          </p:cNvPr>
          <p:cNvSpPr txBox="1"/>
          <p:nvPr/>
        </p:nvSpPr>
        <p:spPr>
          <a:xfrm>
            <a:off x="6050918"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6098574"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6098574" y="2642574"/>
            <a:ext cx="1344257" cy="1363842"/>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6098574"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6098574" y="404107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Statistics add-in</a:t>
            </a:r>
          </a:p>
        </p:txBody>
      </p:sp>
      <p:pic>
        <p:nvPicPr>
          <p:cNvPr id="64" name="Picture 63">
            <a:extLst>
              <a:ext uri="{FF2B5EF4-FFF2-40B4-BE49-F238E27FC236}">
                <a16:creationId xmlns:a16="http://schemas.microsoft.com/office/drawing/2014/main" id="{8CF39BF8-E4A0-49FB-8659-5BE12B25B199}"/>
              </a:ext>
            </a:extLst>
          </p:cNvPr>
          <p:cNvPicPr>
            <a:picLocks/>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58584" y="823642"/>
            <a:ext cx="853604" cy="856886"/>
          </a:xfrm>
          <a:prstGeom prst="ellipse">
            <a:avLst/>
          </a:prstGeom>
        </p:spPr>
      </p:pic>
      <p:sp>
        <p:nvSpPr>
          <p:cNvPr id="74" name="TextBox 73">
            <a:extLst>
              <a:ext uri="{FF2B5EF4-FFF2-40B4-BE49-F238E27FC236}">
                <a16:creationId xmlns:a16="http://schemas.microsoft.com/office/drawing/2014/main" id="{B3E7A367-18A1-4224-B12E-0B5AE1A4F2C7}"/>
              </a:ext>
            </a:extLst>
          </p:cNvPr>
          <p:cNvSpPr txBox="1"/>
          <p:nvPr/>
        </p:nvSpPr>
        <p:spPr>
          <a:xfrm>
            <a:off x="1665600" y="1714711"/>
            <a:ext cx="1439568" cy="424839"/>
          </a:xfrm>
          <a:prstGeom prst="rect">
            <a:avLst/>
          </a:prstGeom>
          <a:noFill/>
        </p:spPr>
        <p:txBody>
          <a:bodyPr wrap="square" lIns="134369" tIns="107495" rIns="67203"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171325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171325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Speech</a:t>
            </a:r>
          </a:p>
        </p:txBody>
      </p:sp>
      <p:sp>
        <p:nvSpPr>
          <p:cNvPr id="116" name="Freeform 5">
            <a:extLst>
              <a:ext uri="{FF2B5EF4-FFF2-40B4-BE49-F238E27FC236}">
                <a16:creationId xmlns:a16="http://schemas.microsoft.com/office/drawing/2014/main" id="{0A2DD7CB-4FF4-4E6B-B200-EF4A454EF3D2}"/>
              </a:ext>
            </a:extLst>
          </p:cNvPr>
          <p:cNvSpPr>
            <a:spLocks/>
          </p:cNvSpPr>
          <p:nvPr/>
        </p:nvSpPr>
        <p:spPr bwMode="auto">
          <a:xfrm>
            <a:off x="8075029" y="1080800"/>
            <a:ext cx="314892" cy="362730"/>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13" tIns="33606" rIns="67213" bIns="33606" numCol="1" anchor="t" anchorCtr="0" compatLnSpc="1">
            <a:prstTxWarp prst="textNoShape">
              <a:avLst/>
            </a:prstTxWarp>
          </a:bodyPr>
          <a:lstStyle/>
          <a:p>
            <a:pPr defTabSz="685472">
              <a:defRPr/>
            </a:pPr>
            <a:endParaRPr lang="en-US" sz="1324">
              <a:solidFill>
                <a:srgbClr val="3F3F3F"/>
              </a:solidFill>
              <a:latin typeface="Segoe UI"/>
            </a:endParaRPr>
          </a:p>
        </p:txBody>
      </p:sp>
      <p:sp>
        <p:nvSpPr>
          <p:cNvPr id="68" name="TextBox 67">
            <a:extLst>
              <a:ext uri="{FF2B5EF4-FFF2-40B4-BE49-F238E27FC236}">
                <a16:creationId xmlns:a16="http://schemas.microsoft.com/office/drawing/2014/main" id="{5B549282-3F4C-4DAD-9BAF-C141EFBEC1C9}"/>
              </a:ext>
            </a:extLst>
          </p:cNvPr>
          <p:cNvSpPr txBox="1"/>
          <p:nvPr/>
        </p:nvSpPr>
        <p:spPr>
          <a:xfrm>
            <a:off x="7512690" y="1723335"/>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107" name="Rectangle 106">
            <a:extLst>
              <a:ext uri="{FF2B5EF4-FFF2-40B4-BE49-F238E27FC236}">
                <a16:creationId xmlns:a16="http://schemas.microsoft.com/office/drawing/2014/main" id="{D13675C5-E9D1-4D28-A6C7-A62E6F805F8D}"/>
              </a:ext>
            </a:extLst>
          </p:cNvPr>
          <p:cNvSpPr/>
          <p:nvPr/>
        </p:nvSpPr>
        <p:spPr bwMode="auto">
          <a:xfrm>
            <a:off x="7560346"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Academic Knowledge </a:t>
            </a:r>
          </a:p>
        </p:txBody>
      </p:sp>
      <p:sp>
        <p:nvSpPr>
          <p:cNvPr id="109" name="Rectangle 108">
            <a:extLst>
              <a:ext uri="{FF2B5EF4-FFF2-40B4-BE49-F238E27FC236}">
                <a16:creationId xmlns:a16="http://schemas.microsoft.com/office/drawing/2014/main" id="{643D32E0-191E-46D6-BFF0-5828471985B0}"/>
              </a:ext>
            </a:extLst>
          </p:cNvPr>
          <p:cNvSpPr/>
          <p:nvPr/>
        </p:nvSpPr>
        <p:spPr bwMode="auto">
          <a:xfrm>
            <a:off x="7560346"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Entity Linking</a:t>
            </a:r>
          </a:p>
        </p:txBody>
      </p:sp>
      <p:sp>
        <p:nvSpPr>
          <p:cNvPr id="110" name="Rectangle 109">
            <a:extLst>
              <a:ext uri="{FF2B5EF4-FFF2-40B4-BE49-F238E27FC236}">
                <a16:creationId xmlns:a16="http://schemas.microsoft.com/office/drawing/2014/main" id="{80270639-0586-47E3-9187-A50E6330D3D7}"/>
              </a:ext>
            </a:extLst>
          </p:cNvPr>
          <p:cNvSpPr/>
          <p:nvPr/>
        </p:nvSpPr>
        <p:spPr bwMode="auto">
          <a:xfrm>
            <a:off x="7560346"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Knowledge </a:t>
            </a:r>
            <a:br>
              <a:rPr lang="en-US" sz="788" b="1" kern="0">
                <a:gradFill>
                  <a:gsLst>
                    <a:gs pos="1250">
                      <a:srgbClr val="1A1A1A"/>
                    </a:gs>
                    <a:gs pos="100000">
                      <a:srgbClr val="1A1A1A"/>
                    </a:gs>
                  </a:gsLst>
                  <a:lin ang="5400000" scaled="0"/>
                </a:gradFill>
                <a:latin typeface="Segoe UI"/>
              </a:rPr>
            </a:br>
            <a:r>
              <a:rPr lang="en-US" sz="788" b="1" kern="0">
                <a:gradFill>
                  <a:gsLst>
                    <a:gs pos="1250">
                      <a:srgbClr val="1A1A1A"/>
                    </a:gs>
                    <a:gs pos="100000">
                      <a:srgbClr val="1A1A1A"/>
                    </a:gs>
                  </a:gsLst>
                  <a:lin ang="5400000" scaled="0"/>
                </a:gradFill>
                <a:latin typeface="Segoe UI"/>
              </a:rPr>
              <a:t>Exploration</a:t>
            </a:r>
          </a:p>
        </p:txBody>
      </p:sp>
      <p:sp>
        <p:nvSpPr>
          <p:cNvPr id="113" name="Rectangle 112">
            <a:extLst>
              <a:ext uri="{FF2B5EF4-FFF2-40B4-BE49-F238E27FC236}">
                <a16:creationId xmlns:a16="http://schemas.microsoft.com/office/drawing/2014/main" id="{5D94F6B1-A562-497D-A83E-05BE67390DD7}"/>
              </a:ext>
            </a:extLst>
          </p:cNvPr>
          <p:cNvSpPr/>
          <p:nvPr/>
        </p:nvSpPr>
        <p:spPr bwMode="auto">
          <a:xfrm>
            <a:off x="756034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Gesture</a:t>
            </a:r>
          </a:p>
        </p:txBody>
      </p:sp>
      <p:sp>
        <p:nvSpPr>
          <p:cNvPr id="114" name="Rectangle 113">
            <a:extLst>
              <a:ext uri="{FF2B5EF4-FFF2-40B4-BE49-F238E27FC236}">
                <a16:creationId xmlns:a16="http://schemas.microsoft.com/office/drawing/2014/main" id="{B9503FB2-2D49-40D0-878C-F953287995DB}"/>
              </a:ext>
            </a:extLst>
          </p:cNvPr>
          <p:cNvSpPr/>
          <p:nvPr/>
        </p:nvSpPr>
        <p:spPr bwMode="auto">
          <a:xfrm>
            <a:off x="756034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Local Insights</a:t>
            </a:r>
          </a:p>
        </p:txBody>
      </p:sp>
      <p:sp>
        <p:nvSpPr>
          <p:cNvPr id="66" name="Rectangle 65">
            <a:extLst>
              <a:ext uri="{FF2B5EF4-FFF2-40B4-BE49-F238E27FC236}">
                <a16:creationId xmlns:a16="http://schemas.microsoft.com/office/drawing/2014/main" id="{A8AEB21D-5BE8-4E92-B18E-F6378338F81A}"/>
              </a:ext>
            </a:extLst>
          </p:cNvPr>
          <p:cNvSpPr/>
          <p:nvPr/>
        </p:nvSpPr>
        <p:spPr bwMode="auto">
          <a:xfrm>
            <a:off x="7560346"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Event Tracking</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6098574" y="432019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6098574" y="459932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Bing Custom Search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1713256" y="3191210"/>
            <a:ext cx="1344257" cy="1119258"/>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Unified Speech</a:t>
            </a:r>
          </a:p>
          <a:p>
            <a:pPr algn="ctr" defTabSz="645426">
              <a:lnSpc>
                <a:spcPct val="90000"/>
              </a:lnSpc>
              <a:defRPr/>
            </a:pPr>
            <a:endParaRPr lang="en-US" sz="788" i="1" kern="0" dirty="0">
              <a:gradFill>
                <a:gsLst>
                  <a:gs pos="1250">
                    <a:srgbClr val="1A1A1A"/>
                  </a:gs>
                  <a:gs pos="100000">
                    <a:srgbClr val="1A1A1A"/>
                  </a:gs>
                </a:gsLst>
                <a:lin ang="5400000" scaled="0"/>
              </a:gradFill>
              <a:latin typeface="Segoe UI"/>
            </a:endParaRPr>
          </a:p>
        </p:txBody>
      </p:sp>
      <p:sp>
        <p:nvSpPr>
          <p:cNvPr id="111" name="Rectangle 110">
            <a:extLst>
              <a:ext uri="{FF2B5EF4-FFF2-40B4-BE49-F238E27FC236}">
                <a16:creationId xmlns:a16="http://schemas.microsoft.com/office/drawing/2014/main" id="{9B395C40-7D2A-4538-8A74-2FF6077B9C99}"/>
              </a:ext>
            </a:extLst>
          </p:cNvPr>
          <p:cNvSpPr/>
          <p:nvPr/>
        </p:nvSpPr>
        <p:spPr bwMode="auto">
          <a:xfrm>
            <a:off x="7560346" y="373438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Answer Search</a:t>
            </a:r>
          </a:p>
        </p:txBody>
      </p:sp>
      <p:sp>
        <p:nvSpPr>
          <p:cNvPr id="112" name="Rectangle 111">
            <a:extLst>
              <a:ext uri="{FF2B5EF4-FFF2-40B4-BE49-F238E27FC236}">
                <a16:creationId xmlns:a16="http://schemas.microsoft.com/office/drawing/2014/main" id="{94CA12EF-836C-4C02-A5AD-29B617346954}"/>
              </a:ext>
            </a:extLst>
          </p:cNvPr>
          <p:cNvSpPr/>
          <p:nvPr/>
        </p:nvSpPr>
        <p:spPr bwMode="auto">
          <a:xfrm>
            <a:off x="7560346" y="4007332"/>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URL Preview</a:t>
            </a:r>
          </a:p>
        </p:txBody>
      </p:sp>
      <p:sp>
        <p:nvSpPr>
          <p:cNvPr id="115" name="Rectangle 114">
            <a:extLst>
              <a:ext uri="{FF2B5EF4-FFF2-40B4-BE49-F238E27FC236}">
                <a16:creationId xmlns:a16="http://schemas.microsoft.com/office/drawing/2014/main" id="{E004AFC3-AD7C-4ED9-802F-31B26FD46231}"/>
              </a:ext>
            </a:extLst>
          </p:cNvPr>
          <p:cNvSpPr/>
          <p:nvPr/>
        </p:nvSpPr>
        <p:spPr bwMode="auto">
          <a:xfrm>
            <a:off x="7560346" y="4280284"/>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Anomaly Finder</a:t>
            </a:r>
          </a:p>
        </p:txBody>
      </p:sp>
      <p:sp>
        <p:nvSpPr>
          <p:cNvPr id="117" name="Rectangle 116">
            <a:extLst>
              <a:ext uri="{FF2B5EF4-FFF2-40B4-BE49-F238E27FC236}">
                <a16:creationId xmlns:a16="http://schemas.microsoft.com/office/drawing/2014/main" id="{275781BE-F171-4C59-9510-4108FAACA621}"/>
              </a:ext>
            </a:extLst>
          </p:cNvPr>
          <p:cNvSpPr/>
          <p:nvPr/>
        </p:nvSpPr>
        <p:spPr bwMode="auto">
          <a:xfrm>
            <a:off x="7560346" y="455323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Conversation Learner</a:t>
            </a:r>
          </a:p>
        </p:txBody>
      </p:sp>
      <p:sp>
        <p:nvSpPr>
          <p:cNvPr id="118" name="Rectangle 117">
            <a:extLst>
              <a:ext uri="{FF2B5EF4-FFF2-40B4-BE49-F238E27FC236}">
                <a16:creationId xmlns:a16="http://schemas.microsoft.com/office/drawing/2014/main" id="{2AFC0429-EAE8-444C-A9CC-E95833F70C86}"/>
              </a:ext>
            </a:extLst>
          </p:cNvPr>
          <p:cNvSpPr/>
          <p:nvPr/>
        </p:nvSpPr>
        <p:spPr bwMode="auto">
          <a:xfrm>
            <a:off x="7560346" y="482618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Personality Chat</a:t>
            </a:r>
          </a:p>
        </p:txBody>
      </p:sp>
      <p:pic>
        <p:nvPicPr>
          <p:cNvPr id="120" name="Picture 119">
            <a:extLst>
              <a:ext uri="{FF2B5EF4-FFF2-40B4-BE49-F238E27FC236}">
                <a16:creationId xmlns:a16="http://schemas.microsoft.com/office/drawing/2014/main" id="{74E3ABB0-B3B0-4F34-8525-A267302C84F2}"/>
              </a:ext>
            </a:extLst>
          </p:cNvPr>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82060" y="823644"/>
            <a:ext cx="853740" cy="856886"/>
          </a:xfrm>
          <a:prstGeom prst="ellipse">
            <a:avLst/>
          </a:prstGeom>
        </p:spPr>
      </p:pic>
      <p:sp>
        <p:nvSpPr>
          <p:cNvPr id="121" name="TextBox 120">
            <a:extLst>
              <a:ext uri="{FF2B5EF4-FFF2-40B4-BE49-F238E27FC236}">
                <a16:creationId xmlns:a16="http://schemas.microsoft.com/office/drawing/2014/main" id="{E725439F-9E32-414F-840B-D214B4BE44E7}"/>
              </a:ext>
            </a:extLst>
          </p:cNvPr>
          <p:cNvSpPr txBox="1"/>
          <p:nvPr/>
        </p:nvSpPr>
        <p:spPr>
          <a:xfrm>
            <a:off x="4589145" y="1714710"/>
            <a:ext cx="1439568" cy="424839"/>
          </a:xfrm>
          <a:prstGeom prst="rect">
            <a:avLst/>
          </a:prstGeom>
          <a:noFill/>
        </p:spPr>
        <p:txBody>
          <a:bodyPr wrap="square" lIns="134369" tIns="107495" rIns="134369" bIns="107495"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671645">
              <a:spcAft>
                <a:spcPts val="450"/>
              </a:spcAft>
              <a:defRPr/>
            </a:pPr>
            <a:r>
              <a:rPr lang="en-US" sz="1500" dirty="0"/>
              <a:t>Knowledge</a:t>
            </a:r>
          </a:p>
        </p:txBody>
      </p:sp>
      <p:sp>
        <p:nvSpPr>
          <p:cNvPr id="122" name="Rectangle 121">
            <a:extLst>
              <a:ext uri="{FF2B5EF4-FFF2-40B4-BE49-F238E27FC236}">
                <a16:creationId xmlns:a16="http://schemas.microsoft.com/office/drawing/2014/main" id="{1A42B609-CBBE-43E8-88D1-1EF28250ACA4}"/>
              </a:ext>
            </a:extLst>
          </p:cNvPr>
          <p:cNvSpPr/>
          <p:nvPr/>
        </p:nvSpPr>
        <p:spPr bwMode="auto">
          <a:xfrm>
            <a:off x="4636801"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a:gradFill>
                  <a:gsLst>
                    <a:gs pos="1250">
                      <a:srgbClr val="1A1A1A"/>
                    </a:gs>
                    <a:gs pos="100000">
                      <a:srgbClr val="1A1A1A"/>
                    </a:gs>
                  </a:gsLst>
                </a:gradFill>
                <a:latin typeface="Segoe UI"/>
              </a:rPr>
              <a:t>Azure Search</a:t>
            </a:r>
          </a:p>
        </p:txBody>
      </p:sp>
      <p:sp>
        <p:nvSpPr>
          <p:cNvPr id="123" name="Rectangle 122">
            <a:extLst>
              <a:ext uri="{FF2B5EF4-FFF2-40B4-BE49-F238E27FC236}">
                <a16:creationId xmlns:a16="http://schemas.microsoft.com/office/drawing/2014/main" id="{24D2724F-9414-485C-A1FD-736D1BE3F249}"/>
              </a:ext>
            </a:extLst>
          </p:cNvPr>
          <p:cNvSpPr/>
          <p:nvPr/>
        </p:nvSpPr>
        <p:spPr bwMode="auto">
          <a:xfrm>
            <a:off x="4636801"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err="1">
                <a:gradFill>
                  <a:gsLst>
                    <a:gs pos="1250">
                      <a:srgbClr val="1A1A1A"/>
                    </a:gs>
                    <a:gs pos="100000">
                      <a:srgbClr val="1A1A1A"/>
                    </a:gs>
                  </a:gsLst>
                </a:gradFill>
                <a:latin typeface="Segoe UI"/>
              </a:rPr>
              <a:t>QnA</a:t>
            </a:r>
            <a:r>
              <a:rPr lang="en-US" sz="788" b="1" kern="0" dirty="0">
                <a:gradFill>
                  <a:gsLst>
                    <a:gs pos="1250">
                      <a:srgbClr val="1A1A1A"/>
                    </a:gs>
                    <a:gs pos="100000">
                      <a:srgbClr val="1A1A1A"/>
                    </a:gs>
                  </a:gsLst>
                </a:gradFill>
                <a:latin typeface="Segoe UI"/>
              </a:rPr>
              <a:t> Maker</a:t>
            </a:r>
          </a:p>
        </p:txBody>
      </p:sp>
      <p:sp>
        <p:nvSpPr>
          <p:cNvPr id="3" name="Title 2">
            <a:extLst>
              <a:ext uri="{FF2B5EF4-FFF2-40B4-BE49-F238E27FC236}">
                <a16:creationId xmlns:a16="http://schemas.microsoft.com/office/drawing/2014/main" id="{B40090B6-123B-4731-9878-A4C8A5422947}"/>
              </a:ext>
            </a:extLst>
          </p:cNvPr>
          <p:cNvSpPr>
            <a:spLocks noGrp="1"/>
          </p:cNvSpPr>
          <p:nvPr>
            <p:ph type="title"/>
          </p:nvPr>
        </p:nvSpPr>
        <p:spPr>
          <a:xfrm>
            <a:off x="440055" y="99392"/>
            <a:ext cx="8512204" cy="563998"/>
          </a:xfrm>
        </p:spPr>
        <p:txBody>
          <a:bodyPr>
            <a:noAutofit/>
          </a:bodyPr>
          <a:lstStyle/>
          <a:p>
            <a:r>
              <a:rPr lang="en-US" sz="2700" dirty="0">
                <a:solidFill>
                  <a:schemeClr val="bg1"/>
                </a:solidFill>
              </a:rPr>
              <a:t>Artificial Intelligence Uses and Implementation Families</a:t>
            </a:r>
          </a:p>
        </p:txBody>
      </p:sp>
      <p:sp>
        <p:nvSpPr>
          <p:cNvPr id="60" name="Rectangle 59">
            <a:extLst>
              <a:ext uri="{FF2B5EF4-FFF2-40B4-BE49-F238E27FC236}">
                <a16:creationId xmlns:a16="http://schemas.microsoft.com/office/drawing/2014/main" id="{B59542B6-F237-43C5-B6AF-ACA295F2BC1D}"/>
              </a:ext>
            </a:extLst>
          </p:cNvPr>
          <p:cNvSpPr/>
          <p:nvPr/>
        </p:nvSpPr>
        <p:spPr bwMode="auto">
          <a:xfrm>
            <a:off x="1713255"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0" scaled="0"/>
                </a:gradFill>
                <a:latin typeface="Segoe UI"/>
              </a:rPr>
              <a:t>Custom Speech</a:t>
            </a:r>
          </a:p>
        </p:txBody>
      </p:sp>
      <p:sp>
        <p:nvSpPr>
          <p:cNvPr id="61" name="Rectangle 60">
            <a:extLst>
              <a:ext uri="{FF2B5EF4-FFF2-40B4-BE49-F238E27FC236}">
                <a16:creationId xmlns:a16="http://schemas.microsoft.com/office/drawing/2014/main" id="{450A1391-8F0A-41D2-A737-43FB9C377BD9}"/>
              </a:ext>
            </a:extLst>
          </p:cNvPr>
          <p:cNvSpPr/>
          <p:nvPr/>
        </p:nvSpPr>
        <p:spPr bwMode="auto">
          <a:xfrm>
            <a:off x="1713255"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0" scaled="0"/>
                </a:gradFill>
                <a:latin typeface="Segoe UI"/>
              </a:rPr>
              <a:t>Translator Speech</a:t>
            </a:r>
          </a:p>
        </p:txBody>
      </p:sp>
      <p:sp>
        <p:nvSpPr>
          <p:cNvPr id="67" name="Rectangle 66">
            <a:extLst>
              <a:ext uri="{FF2B5EF4-FFF2-40B4-BE49-F238E27FC236}">
                <a16:creationId xmlns:a16="http://schemas.microsoft.com/office/drawing/2014/main" id="{4A151BED-BC15-4A50-BB02-C12666F0661B}"/>
              </a:ext>
            </a:extLst>
          </p:cNvPr>
          <p:cNvSpPr/>
          <p:nvPr/>
        </p:nvSpPr>
        <p:spPr bwMode="auto">
          <a:xfrm>
            <a:off x="1838047" y="343499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to Text</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Speech</a:t>
            </a:r>
            <a:endParaRPr lang="en-US" sz="300" i="1" kern="0" dirty="0">
              <a:solidFill>
                <a:srgbClr val="FF0000"/>
              </a:solidFill>
              <a:latin typeface="Segoe UI"/>
            </a:endParaRPr>
          </a:p>
        </p:txBody>
      </p:sp>
      <p:sp>
        <p:nvSpPr>
          <p:cNvPr id="70" name="Rectangle 69">
            <a:extLst>
              <a:ext uri="{FF2B5EF4-FFF2-40B4-BE49-F238E27FC236}">
                <a16:creationId xmlns:a16="http://schemas.microsoft.com/office/drawing/2014/main" id="{8191B230-F477-4146-97E2-2D0C5B809D53}"/>
              </a:ext>
            </a:extLst>
          </p:cNvPr>
          <p:cNvSpPr/>
          <p:nvPr/>
        </p:nvSpPr>
        <p:spPr bwMode="auto">
          <a:xfrm>
            <a:off x="1838047" y="3701425"/>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Text to Speech</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Voice</a:t>
            </a:r>
          </a:p>
        </p:txBody>
      </p:sp>
      <p:sp>
        <p:nvSpPr>
          <p:cNvPr id="83" name="Rectangle 82">
            <a:extLst>
              <a:ext uri="{FF2B5EF4-FFF2-40B4-BE49-F238E27FC236}">
                <a16:creationId xmlns:a16="http://schemas.microsoft.com/office/drawing/2014/main" id="{44B1B1AA-D64A-45BF-A0D9-8558B448D6C4}"/>
              </a:ext>
            </a:extLst>
          </p:cNvPr>
          <p:cNvSpPr/>
          <p:nvPr/>
        </p:nvSpPr>
        <p:spPr bwMode="auto">
          <a:xfrm>
            <a:off x="1838047" y="396785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Translation</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Translator</a:t>
            </a:r>
          </a:p>
        </p:txBody>
      </p:sp>
      <p:sp>
        <p:nvSpPr>
          <p:cNvPr id="84" name="Rectangle 83">
            <a:extLst>
              <a:ext uri="{FF2B5EF4-FFF2-40B4-BE49-F238E27FC236}">
                <a16:creationId xmlns:a16="http://schemas.microsoft.com/office/drawing/2014/main" id="{A6ECC83B-95EB-462C-9D52-6562B10749D5}"/>
              </a:ext>
            </a:extLst>
          </p:cNvPr>
          <p:cNvSpPr/>
          <p:nvPr/>
        </p:nvSpPr>
        <p:spPr bwMode="auto">
          <a:xfrm>
            <a:off x="6227958" y="2883608"/>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Web Search</a:t>
            </a:r>
          </a:p>
        </p:txBody>
      </p:sp>
      <p:sp>
        <p:nvSpPr>
          <p:cNvPr id="86" name="Rectangle 85">
            <a:extLst>
              <a:ext uri="{FF2B5EF4-FFF2-40B4-BE49-F238E27FC236}">
                <a16:creationId xmlns:a16="http://schemas.microsoft.com/office/drawing/2014/main" id="{B7DE40E1-0CC7-489C-B462-48E192AFCCAC}"/>
              </a:ext>
            </a:extLst>
          </p:cNvPr>
          <p:cNvSpPr/>
          <p:nvPr/>
        </p:nvSpPr>
        <p:spPr bwMode="auto">
          <a:xfrm>
            <a:off x="6227958" y="3151633"/>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Image Search</a:t>
            </a:r>
          </a:p>
        </p:txBody>
      </p:sp>
      <p:sp>
        <p:nvSpPr>
          <p:cNvPr id="87" name="Rectangle 86">
            <a:extLst>
              <a:ext uri="{FF2B5EF4-FFF2-40B4-BE49-F238E27FC236}">
                <a16:creationId xmlns:a16="http://schemas.microsoft.com/office/drawing/2014/main" id="{4D3797F0-B0A4-461A-90EC-D330A94E988A}"/>
              </a:ext>
            </a:extLst>
          </p:cNvPr>
          <p:cNvSpPr/>
          <p:nvPr/>
        </p:nvSpPr>
        <p:spPr bwMode="auto">
          <a:xfrm>
            <a:off x="6227958" y="341965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News Search</a:t>
            </a:r>
          </a:p>
        </p:txBody>
      </p:sp>
      <p:sp>
        <p:nvSpPr>
          <p:cNvPr id="88" name="Rectangle 87">
            <a:extLst>
              <a:ext uri="{FF2B5EF4-FFF2-40B4-BE49-F238E27FC236}">
                <a16:creationId xmlns:a16="http://schemas.microsoft.com/office/drawing/2014/main" id="{28EDD47C-4873-469A-8EAA-72CA50BA4780}"/>
              </a:ext>
            </a:extLst>
          </p:cNvPr>
          <p:cNvSpPr/>
          <p:nvPr/>
        </p:nvSpPr>
        <p:spPr bwMode="auto">
          <a:xfrm>
            <a:off x="6227958" y="368768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Video Search</a:t>
            </a:r>
            <a:endParaRPr lang="en-US" sz="825" kern="0" dirty="0">
              <a:gradFill>
                <a:gsLst>
                  <a:gs pos="1250">
                    <a:srgbClr val="1A1A1A"/>
                  </a:gs>
                  <a:gs pos="100000">
                    <a:srgbClr val="1A1A1A"/>
                  </a:gs>
                </a:gsLst>
                <a:lin ang="5400000" scaled="0"/>
              </a:gradFill>
              <a:latin typeface="Segoe UI"/>
            </a:endParaRPr>
          </a:p>
        </p:txBody>
      </p:sp>
      <p:sp>
        <p:nvSpPr>
          <p:cNvPr id="65" name="Rectangle 64">
            <a:extLst>
              <a:ext uri="{FF2B5EF4-FFF2-40B4-BE49-F238E27FC236}">
                <a16:creationId xmlns:a16="http://schemas.microsoft.com/office/drawing/2014/main" id="{62A5EC76-7BEA-E54D-8632-AFA3FD934D49}"/>
              </a:ext>
            </a:extLst>
          </p:cNvPr>
          <p:cNvSpPr/>
          <p:nvPr/>
        </p:nvSpPr>
        <p:spPr bwMode="auto">
          <a:xfrm>
            <a:off x="3175027" y="3203073"/>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spTree>
    <p:extLst>
      <p:ext uri="{BB962C8B-B14F-4D97-AF65-F5344CB8AC3E}">
        <p14:creationId xmlns:p14="http://schemas.microsoft.com/office/powerpoint/2010/main" val="57886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0 -1.36178E-8 L 0.04672 -1.36178E-8 " pathEditMode="relative" rAng="0" ptsTypes="AA">
                                      <p:cBhvr>
                                        <p:cTn id="9" dur="750" spd="-100000" fill="hold"/>
                                        <p:tgtEl>
                                          <p:spTgt spid="3"/>
                                        </p:tgtEl>
                                        <p:attrNameLst>
                                          <p:attrName>ppt_x</p:attrName>
                                          <p:attrName>ppt_y</p:attrName>
                                        </p:attrNameLst>
                                      </p:cBhvr>
                                      <p:rCtr x="23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Machine Learning</a:t>
            </a:r>
          </a:p>
        </p:txBody>
      </p:sp>
    </p:spTree>
    <p:extLst>
      <p:ext uri="{BB962C8B-B14F-4D97-AF65-F5344CB8AC3E}">
        <p14:creationId xmlns:p14="http://schemas.microsoft.com/office/powerpoint/2010/main" val="2066322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Machine Learning</a:t>
            </a:r>
          </a:p>
        </p:txBody>
      </p:sp>
    </p:spTree>
    <p:extLst>
      <p:ext uri="{BB962C8B-B14F-4D97-AF65-F5344CB8AC3E}">
        <p14:creationId xmlns:p14="http://schemas.microsoft.com/office/powerpoint/2010/main" val="2883583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C3C719-3CE9-49EC-BCAA-E76AA520BAB1}"/>
              </a:ext>
            </a:extLst>
          </p:cNvPr>
          <p:cNvSpPr/>
          <p:nvPr/>
        </p:nvSpPr>
        <p:spPr bwMode="auto">
          <a:xfrm>
            <a:off x="649419" y="616811"/>
            <a:ext cx="5845311" cy="4195718"/>
          </a:xfrm>
          <a:prstGeom prst="rect">
            <a:avLst/>
          </a:prstGeom>
          <a:solidFill>
            <a:srgbClr val="505050">
              <a:lumMod val="60000"/>
              <a:lumOff val="40000"/>
            </a:srgbClr>
          </a:solidFill>
          <a:ln w="10795" cap="flat" cmpd="sng" algn="ctr">
            <a:noFill/>
            <a:prstDash val="solid"/>
            <a:headEnd type="none" w="med" len="med"/>
            <a:tailEnd type="none" w="med" len="med"/>
          </a:ln>
          <a:effectLst>
            <a:outerShdw blurRad="76200" dir="18900000" sy="23000" kx="-1200000" algn="bl" rotWithShape="0">
              <a:prstClr val="black">
                <a:alpha val="20000"/>
              </a:prstClr>
            </a:outerShdw>
          </a:effectLst>
        </p:spPr>
        <p:txBody>
          <a:bodyPr vert="horz" wrap="square" lIns="0" tIns="35669" rIns="0" bIns="35669" numCol="1" rtlCol="0" anchor="ctr" anchorCtr="0" compatLnSpc="1">
            <a:prstTxWarp prst="textNoShape">
              <a:avLst/>
            </a:prstTxWarp>
          </a:bodyPr>
          <a:lstStyle/>
          <a:p>
            <a:pPr algn="ctr" defTabSz="713135" fontAlgn="base">
              <a:spcBef>
                <a:spcPct val="0"/>
              </a:spcBef>
              <a:spcAft>
                <a:spcPct val="0"/>
              </a:spcAft>
              <a:defRPr/>
            </a:pPr>
            <a:endParaRPr lang="en-US" sz="1530" kern="0" dirty="0">
              <a:gradFill>
                <a:gsLst>
                  <a:gs pos="0">
                    <a:srgbClr val="FFFFFF"/>
                  </a:gs>
                  <a:gs pos="100000">
                    <a:srgbClr val="FFFFFF"/>
                  </a:gs>
                </a:gsLst>
                <a:lin ang="5400000" scaled="0"/>
              </a:gradFill>
              <a:latin typeface="Segoe UI"/>
            </a:endParaRPr>
          </a:p>
        </p:txBody>
      </p:sp>
      <p:sp>
        <p:nvSpPr>
          <p:cNvPr id="7" name="TextBox 6">
            <a:extLst>
              <a:ext uri="{FF2B5EF4-FFF2-40B4-BE49-F238E27FC236}">
                <a16:creationId xmlns:a16="http://schemas.microsoft.com/office/drawing/2014/main" id="{F673F0BC-F3E3-4D12-AA16-3C8AF82AB2E9}"/>
              </a:ext>
            </a:extLst>
          </p:cNvPr>
          <p:cNvSpPr txBox="1"/>
          <p:nvPr/>
        </p:nvSpPr>
        <p:spPr>
          <a:xfrm>
            <a:off x="649419" y="1446496"/>
            <a:ext cx="3183837" cy="522662"/>
          </a:xfrm>
          <a:prstGeom prst="rect">
            <a:avLst/>
          </a:prstGeom>
          <a:noFill/>
        </p:spPr>
        <p:txBody>
          <a:bodyPr wrap="square" lIns="139871" tIns="111896" rIns="139871" bIns="111896" rtlCol="0">
            <a:spAutoFit/>
          </a:bodyPr>
          <a:lstStyle/>
          <a:p>
            <a:pPr defTabSz="713082">
              <a:lnSpc>
                <a:spcPct val="90000"/>
              </a:lnSpc>
              <a:defRPr/>
            </a:pPr>
            <a:r>
              <a:rPr lang="en-US" sz="2142" kern="0" dirty="0">
                <a:solidFill>
                  <a:srgbClr val="FFFF00"/>
                </a:solidFill>
                <a:latin typeface="Calibri" panose="020F0502020204030204"/>
              </a:rPr>
              <a:t>The Formal Definition:</a:t>
            </a:r>
            <a:endParaRPr lang="en-US" sz="2448" kern="0" dirty="0">
              <a:solidFill>
                <a:srgbClr val="FFFF00"/>
              </a:solidFill>
              <a:latin typeface="Calibri" panose="020F0502020204030204"/>
            </a:endParaRPr>
          </a:p>
        </p:txBody>
      </p:sp>
      <p:sp>
        <p:nvSpPr>
          <p:cNvPr id="8" name="Rectangle 7">
            <a:extLst>
              <a:ext uri="{FF2B5EF4-FFF2-40B4-BE49-F238E27FC236}">
                <a16:creationId xmlns:a16="http://schemas.microsoft.com/office/drawing/2014/main" id="{3C691905-4813-4D46-AF62-D448FEFAB45A}"/>
              </a:ext>
            </a:extLst>
          </p:cNvPr>
          <p:cNvSpPr/>
          <p:nvPr/>
        </p:nvSpPr>
        <p:spPr>
          <a:xfrm>
            <a:off x="741987" y="1945294"/>
            <a:ext cx="5520831" cy="1740541"/>
          </a:xfrm>
          <a:prstGeom prst="rect">
            <a:avLst/>
          </a:prstGeom>
        </p:spPr>
        <p:txBody>
          <a:bodyPr wrap="square">
            <a:spAutoFit/>
          </a:bodyPr>
          <a:lstStyle/>
          <a:p>
            <a:pPr defTabSz="699448">
              <a:defRPr/>
            </a:pPr>
            <a:r>
              <a:rPr lang="en-US" sz="2142" kern="0" dirty="0">
                <a:solidFill>
                  <a:sysClr val="windowText" lastClr="000000"/>
                </a:solidFill>
                <a:latin typeface="Calibri" panose="020F0502020204030204"/>
              </a:rPr>
              <a:t>“A computer program is said to learn from experience</a:t>
            </a:r>
            <a:r>
              <a:rPr lang="en-US" sz="2142" kern="0" dirty="0">
                <a:solidFill>
                  <a:srgbClr val="FFFF00"/>
                </a:solidFill>
                <a:latin typeface="Calibri" panose="020F0502020204030204"/>
              </a:rPr>
              <a:t> E </a:t>
            </a:r>
            <a:r>
              <a:rPr lang="en-US" sz="2142" kern="0" dirty="0">
                <a:solidFill>
                  <a:sysClr val="windowText" lastClr="000000"/>
                </a:solidFill>
                <a:latin typeface="Calibri" panose="020F0502020204030204"/>
              </a:rPr>
              <a:t>with respect to some class of tasks </a:t>
            </a:r>
            <a:r>
              <a:rPr lang="en-US" sz="2142" kern="0" dirty="0">
                <a:solidFill>
                  <a:srgbClr val="FFFF00"/>
                </a:solidFill>
                <a:latin typeface="Calibri" panose="020F0502020204030204"/>
              </a:rPr>
              <a:t>T </a:t>
            </a:r>
            <a:r>
              <a:rPr lang="en-US" sz="2142" kern="0" dirty="0">
                <a:solidFill>
                  <a:sysClr val="windowText" lastClr="000000"/>
                </a:solidFill>
                <a:latin typeface="Calibri" panose="020F0502020204030204"/>
              </a:rPr>
              <a:t>and performance measure </a:t>
            </a:r>
            <a:r>
              <a:rPr lang="en-US" sz="2142" kern="0" dirty="0">
                <a:solidFill>
                  <a:srgbClr val="FFFF00"/>
                </a:solidFill>
                <a:latin typeface="Calibri" panose="020F0502020204030204"/>
              </a:rPr>
              <a:t>P </a:t>
            </a:r>
            <a:r>
              <a:rPr lang="en-US" sz="2142" kern="0" dirty="0">
                <a:solidFill>
                  <a:sysClr val="windowText" lastClr="000000"/>
                </a:solidFill>
                <a:latin typeface="Calibri" panose="020F0502020204030204"/>
              </a:rPr>
              <a:t>if its performance at tasks in </a:t>
            </a:r>
            <a:r>
              <a:rPr lang="en-US" sz="2142" kern="0" dirty="0">
                <a:solidFill>
                  <a:srgbClr val="FFFF00"/>
                </a:solidFill>
                <a:latin typeface="Calibri" panose="020F0502020204030204"/>
              </a:rPr>
              <a:t>T</a:t>
            </a:r>
            <a:r>
              <a:rPr lang="en-US" sz="2142" kern="0" dirty="0">
                <a:solidFill>
                  <a:sysClr val="windowText" lastClr="000000"/>
                </a:solidFill>
                <a:latin typeface="Calibri" panose="020F0502020204030204"/>
              </a:rPr>
              <a:t>, as measured by </a:t>
            </a:r>
            <a:r>
              <a:rPr lang="en-US" sz="2142" kern="0" dirty="0">
                <a:solidFill>
                  <a:srgbClr val="FFFF00"/>
                </a:solidFill>
                <a:latin typeface="Calibri" panose="020F0502020204030204"/>
              </a:rPr>
              <a:t>P</a:t>
            </a:r>
            <a:r>
              <a:rPr lang="en-US" sz="2142" kern="0" dirty="0">
                <a:solidFill>
                  <a:sysClr val="windowText" lastClr="000000"/>
                </a:solidFill>
                <a:latin typeface="Calibri" panose="020F0502020204030204"/>
              </a:rPr>
              <a:t>, improves with experience </a:t>
            </a:r>
            <a:r>
              <a:rPr lang="en-US" sz="2142" kern="0" dirty="0">
                <a:solidFill>
                  <a:srgbClr val="FFFF00"/>
                </a:solidFill>
                <a:latin typeface="Calibri" panose="020F0502020204030204"/>
              </a:rPr>
              <a:t>E</a:t>
            </a:r>
            <a:r>
              <a:rPr lang="en-US" sz="2142" kern="0" dirty="0">
                <a:solidFill>
                  <a:sysClr val="windowText" lastClr="000000"/>
                </a:solidFill>
                <a:latin typeface="Calibri" panose="020F0502020204030204"/>
              </a:rPr>
              <a:t>.”</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stretch>
            <a:fillRect/>
          </a:stretch>
        </p:blipFill>
        <p:spPr>
          <a:xfrm>
            <a:off x="6536147" y="1710772"/>
            <a:ext cx="1536003" cy="2220527"/>
          </a:xfrm>
          <a:prstGeom prst="rect">
            <a:avLst/>
          </a:prstGeom>
        </p:spPr>
      </p:pic>
      <p:sp>
        <p:nvSpPr>
          <p:cNvPr id="10" name="Title 1">
            <a:extLst>
              <a:ext uri="{FF2B5EF4-FFF2-40B4-BE49-F238E27FC236}">
                <a16:creationId xmlns:a16="http://schemas.microsoft.com/office/drawing/2014/main" id="{53D6D4E9-9F78-4CA6-A264-856F0669878E}"/>
              </a:ext>
            </a:extLst>
          </p:cNvPr>
          <p:cNvSpPr>
            <a:spLocks noGrp="1"/>
          </p:cNvSpPr>
          <p:nvPr>
            <p:ph type="title"/>
          </p:nvPr>
        </p:nvSpPr>
        <p:spPr>
          <a:xfrm>
            <a:off x="0" y="-28366"/>
            <a:ext cx="5845311" cy="726799"/>
          </a:xfrm>
        </p:spPr>
        <p:txBody>
          <a:bodyPr>
            <a:normAutofit/>
          </a:bodyPr>
          <a:lstStyle/>
          <a:p>
            <a:r>
              <a:rPr lang="en-US" sz="3000" dirty="0"/>
              <a:t>Machine Learning</a:t>
            </a:r>
          </a:p>
        </p:txBody>
      </p:sp>
    </p:spTree>
    <p:extLst>
      <p:ext uri="{BB962C8B-B14F-4D97-AF65-F5344CB8AC3E}">
        <p14:creationId xmlns:p14="http://schemas.microsoft.com/office/powerpoint/2010/main" val="21959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a:xfrm>
            <a:off x="0" y="-28366"/>
            <a:ext cx="5845311" cy="726799"/>
          </a:xfrm>
        </p:spPr>
        <p:txBody>
          <a:bodyPr>
            <a:normAutofit/>
          </a:bodyPr>
          <a:lstStyle/>
          <a:p>
            <a:r>
              <a:rPr lang="en-US" sz="3000" dirty="0"/>
              <a:t>Machine Learning Simplified</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duotone>
              <a:schemeClr val="accent2">
                <a:shade val="45000"/>
                <a:satMod val="135000"/>
              </a:schemeClr>
              <a:prstClr val="white"/>
            </a:duotone>
          </a:blip>
          <a:stretch>
            <a:fillRect/>
          </a:stretch>
        </p:blipFill>
        <p:spPr>
          <a:xfrm>
            <a:off x="363089" y="773704"/>
            <a:ext cx="591068" cy="854479"/>
          </a:xfrm>
          <a:prstGeom prst="rect">
            <a:avLst/>
          </a:prstGeom>
        </p:spPr>
      </p:pic>
      <p:sp>
        <p:nvSpPr>
          <p:cNvPr id="17" name="Rectangle 16">
            <a:extLst>
              <a:ext uri="{FF2B5EF4-FFF2-40B4-BE49-F238E27FC236}">
                <a16:creationId xmlns:a16="http://schemas.microsoft.com/office/drawing/2014/main" id="{39895B65-3428-7D49-8B9E-8ADD8DFDE27B}"/>
              </a:ext>
            </a:extLst>
          </p:cNvPr>
          <p:cNvSpPr/>
          <p:nvPr/>
        </p:nvSpPr>
        <p:spPr>
          <a:xfrm>
            <a:off x="5713069" y="959829"/>
            <a:ext cx="2020750" cy="1962076"/>
          </a:xfrm>
          <a:prstGeom prst="rect">
            <a:avLst/>
          </a:prstGeom>
        </p:spPr>
        <p:txBody>
          <a:bodyPr wrap="square">
            <a:spAutoFit/>
          </a:bodyPr>
          <a:lstStyle/>
          <a:p>
            <a:pPr defTabSz="685800"/>
            <a:r>
              <a:rPr lang="en-US" sz="1350" b="1" kern="0" dirty="0">
                <a:solidFill>
                  <a:sysClr val="windowText" lastClr="000000"/>
                </a:solidFill>
                <a:latin typeface="Calibri" panose="020F0502020204030204"/>
              </a:rPr>
              <a:t>Model - </a:t>
            </a:r>
            <a:r>
              <a:rPr lang="en-US" sz="1350" i="1" kern="0" dirty="0">
                <a:solidFill>
                  <a:sysClr val="windowText" lastClr="000000"/>
                </a:solidFill>
                <a:latin typeface="Calibri" panose="020F0502020204030204"/>
              </a:rPr>
              <a:t>If</a:t>
            </a:r>
            <a:r>
              <a:rPr lang="en-US" sz="1350" b="1" kern="0" dirty="0">
                <a:solidFill>
                  <a:sysClr val="windowText" lastClr="000000"/>
                </a:solidFill>
                <a:latin typeface="Calibri" panose="020F0502020204030204"/>
              </a:rPr>
              <a:t>:</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Open top = </a:t>
            </a:r>
            <a:r>
              <a:rPr lang="en-US" sz="1350" i="1" kern="0" dirty="0">
                <a:solidFill>
                  <a:sysClr val="windowText" lastClr="000000"/>
                </a:solidFill>
                <a:latin typeface="Calibri" panose="020F0502020204030204"/>
              </a:rPr>
              <a:t>TRUE</a:t>
            </a:r>
            <a:r>
              <a:rPr lang="en-US" sz="1350" kern="0" dirty="0">
                <a:solidFill>
                  <a:sysClr val="windowText" lastClr="000000"/>
                </a:solidFill>
                <a:latin typeface="Calibri" panose="020F0502020204030204"/>
              </a:rPr>
              <a:t> </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Closed bottom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Holds liquid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Hand-sized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a:t>
            </a:r>
          </a:p>
          <a:p>
            <a:pPr marL="214313" indent="-214313" defTabSz="685800">
              <a:buFont typeface="Arial" panose="020B0604020202020204" pitchFamily="34" charset="0"/>
              <a:buChar char="•"/>
            </a:pPr>
            <a:endParaRPr lang="en-US" sz="1350" kern="0" dirty="0">
              <a:solidFill>
                <a:sysClr val="windowText" lastClr="000000"/>
              </a:solidFill>
              <a:latin typeface="Calibri" panose="020F0502020204030204"/>
            </a:endParaRPr>
          </a:p>
          <a:p>
            <a:pPr defTabSz="685800"/>
            <a:r>
              <a:rPr lang="en-US" sz="1350" i="1" kern="0" dirty="0">
                <a:solidFill>
                  <a:sysClr val="windowText" lastClr="000000"/>
                </a:solidFill>
                <a:latin typeface="Calibri" panose="020F0502020204030204"/>
              </a:rPr>
              <a:t>Then</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CUP = TRUE</a:t>
            </a:r>
            <a:endParaRPr lang="en-US" sz="1350" dirty="0">
              <a:solidFill>
                <a:prstClr val="black"/>
              </a:solidFill>
              <a:latin typeface="Calibri" panose="020F0502020204030204"/>
            </a:endParaRPr>
          </a:p>
        </p:txBody>
      </p:sp>
      <p:pic>
        <p:nvPicPr>
          <p:cNvPr id="1034" name="Picture 10" descr="See the source image">
            <a:extLst>
              <a:ext uri="{FF2B5EF4-FFF2-40B4-BE49-F238E27FC236}">
                <a16:creationId xmlns:a16="http://schemas.microsoft.com/office/drawing/2014/main" id="{DD770DA9-764E-AD40-95B2-F7D2C56A6D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4986" y="3347134"/>
            <a:ext cx="756915" cy="76061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A2CA280-1201-1A45-B1C0-F35B7412B869}"/>
              </a:ext>
            </a:extLst>
          </p:cNvPr>
          <p:cNvSpPr/>
          <p:nvPr/>
        </p:nvSpPr>
        <p:spPr>
          <a:xfrm>
            <a:off x="7291519" y="3269156"/>
            <a:ext cx="1708066" cy="715581"/>
          </a:xfrm>
          <a:prstGeom prst="rect">
            <a:avLst/>
          </a:prstGeom>
        </p:spPr>
        <p:txBody>
          <a:bodyPr wrap="square">
            <a:spAutoFit/>
          </a:bodyPr>
          <a:lstStyle/>
          <a:p>
            <a:pPr defTabSz="685800"/>
            <a:r>
              <a:rPr lang="en-US" sz="1350" b="1" kern="0" dirty="0">
                <a:solidFill>
                  <a:srgbClr val="70AD47">
                    <a:lumMod val="50000"/>
                  </a:srgbClr>
                </a:solidFill>
                <a:latin typeface="Calibri" panose="020F0502020204030204"/>
              </a:rPr>
              <a:t>Score :</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CUP = TRUE</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CERTAINTY = 90%</a:t>
            </a:r>
            <a:endParaRPr lang="en-US" sz="1350" dirty="0">
              <a:solidFill>
                <a:srgbClr val="70AD47">
                  <a:lumMod val="50000"/>
                </a:srgbClr>
              </a:solidFill>
              <a:latin typeface="Calibri" panose="020F0502020204030204"/>
            </a:endParaRPr>
          </a:p>
        </p:txBody>
      </p:sp>
      <p:graphicFrame>
        <p:nvGraphicFramePr>
          <p:cNvPr id="7" name="Table 6">
            <a:extLst>
              <a:ext uri="{FF2B5EF4-FFF2-40B4-BE49-F238E27FC236}">
                <a16:creationId xmlns:a16="http://schemas.microsoft.com/office/drawing/2014/main" id="{BB16AC63-4874-49A6-81DB-01BBCF4FE4F4}"/>
              </a:ext>
            </a:extLst>
          </p:cNvPr>
          <p:cNvGraphicFramePr>
            <a:graphicFrameLocks noGrp="1"/>
          </p:cNvGraphicFramePr>
          <p:nvPr/>
        </p:nvGraphicFramePr>
        <p:xfrm>
          <a:off x="341702" y="2055587"/>
          <a:ext cx="4355664" cy="2129027"/>
        </p:xfrm>
        <a:graphic>
          <a:graphicData uri="http://schemas.openxmlformats.org/drawingml/2006/table">
            <a:tbl>
              <a:tblPr firstRow="1" bandRow="1">
                <a:tableStyleId>{93296810-A885-4BE3-A3E7-6D5BEEA58F35}</a:tableStyleId>
              </a:tblPr>
              <a:tblGrid>
                <a:gridCol w="688124">
                  <a:extLst>
                    <a:ext uri="{9D8B030D-6E8A-4147-A177-3AD203B41FA5}">
                      <a16:colId xmlns:a16="http://schemas.microsoft.com/office/drawing/2014/main" val="1306242318"/>
                    </a:ext>
                  </a:extLst>
                </a:gridCol>
                <a:gridCol w="678346">
                  <a:extLst>
                    <a:ext uri="{9D8B030D-6E8A-4147-A177-3AD203B41FA5}">
                      <a16:colId xmlns:a16="http://schemas.microsoft.com/office/drawing/2014/main" val="4095289768"/>
                    </a:ext>
                  </a:extLst>
                </a:gridCol>
                <a:gridCol w="931793">
                  <a:extLst>
                    <a:ext uri="{9D8B030D-6E8A-4147-A177-3AD203B41FA5}">
                      <a16:colId xmlns:a16="http://schemas.microsoft.com/office/drawing/2014/main" val="3564290962"/>
                    </a:ext>
                  </a:extLst>
                </a:gridCol>
                <a:gridCol w="812524">
                  <a:extLst>
                    <a:ext uri="{9D8B030D-6E8A-4147-A177-3AD203B41FA5}">
                      <a16:colId xmlns:a16="http://schemas.microsoft.com/office/drawing/2014/main" val="3843376304"/>
                    </a:ext>
                  </a:extLst>
                </a:gridCol>
                <a:gridCol w="764071">
                  <a:extLst>
                    <a:ext uri="{9D8B030D-6E8A-4147-A177-3AD203B41FA5}">
                      <a16:colId xmlns:a16="http://schemas.microsoft.com/office/drawing/2014/main" val="121138192"/>
                    </a:ext>
                  </a:extLst>
                </a:gridCol>
                <a:gridCol w="480806">
                  <a:extLst>
                    <a:ext uri="{9D8B030D-6E8A-4147-A177-3AD203B41FA5}">
                      <a16:colId xmlns:a16="http://schemas.microsoft.com/office/drawing/2014/main" val="3464737300"/>
                    </a:ext>
                  </a:extLst>
                </a:gridCol>
              </a:tblGrid>
              <a:tr h="278130">
                <a:tc>
                  <a:txBody>
                    <a:bodyPr/>
                    <a:lstStyle/>
                    <a:p>
                      <a:r>
                        <a:rPr lang="en-US" sz="1100" dirty="0"/>
                        <a:t>Image</a:t>
                      </a:r>
                    </a:p>
                  </a:txBody>
                  <a:tcPr marL="68580" marR="68580" marT="34290" marB="34290"/>
                </a:tc>
                <a:tc>
                  <a:txBody>
                    <a:bodyPr/>
                    <a:lstStyle/>
                    <a:p>
                      <a:r>
                        <a:rPr lang="en-US" sz="1100" dirty="0" err="1"/>
                        <a:t>OpenTop</a:t>
                      </a:r>
                      <a:endParaRPr lang="en-US" sz="1100" dirty="0"/>
                    </a:p>
                  </a:txBody>
                  <a:tcPr marL="68580" marR="68580" marT="34290" marB="34290"/>
                </a:tc>
                <a:tc>
                  <a:txBody>
                    <a:bodyPr/>
                    <a:lstStyle/>
                    <a:p>
                      <a:r>
                        <a:rPr lang="en-US" sz="1100" dirty="0" err="1"/>
                        <a:t>ClosedBottom</a:t>
                      </a:r>
                      <a:endParaRPr lang="en-US" sz="1100" dirty="0"/>
                    </a:p>
                  </a:txBody>
                  <a:tcPr marL="68580" marR="68580" marT="34290" marB="34290"/>
                </a:tc>
                <a:tc>
                  <a:txBody>
                    <a:bodyPr/>
                    <a:lstStyle/>
                    <a:p>
                      <a:r>
                        <a:rPr lang="en-US" sz="1100" dirty="0" err="1"/>
                        <a:t>HoldsLiquid</a:t>
                      </a:r>
                      <a:endParaRPr lang="en-US" sz="1100" dirty="0"/>
                    </a:p>
                  </a:txBody>
                  <a:tcPr marL="68580" marR="68580" marT="34290" marB="34290"/>
                </a:tc>
                <a:tc>
                  <a:txBody>
                    <a:bodyPr/>
                    <a:lstStyle/>
                    <a:p>
                      <a:r>
                        <a:rPr lang="en-US" sz="1100" dirty="0"/>
                        <a:t>Hand-Sized</a:t>
                      </a:r>
                    </a:p>
                  </a:txBody>
                  <a:tcPr marL="68580" marR="68580" marT="34290" marB="34290"/>
                </a:tc>
                <a:tc>
                  <a:txBody>
                    <a:bodyPr/>
                    <a:lstStyle/>
                    <a:p>
                      <a:r>
                        <a:rPr lang="en-US" sz="1100" dirty="0" err="1">
                          <a:solidFill>
                            <a:schemeClr val="tx1"/>
                          </a:solidFill>
                        </a:rPr>
                        <a:t>IsCup</a:t>
                      </a:r>
                      <a:endParaRPr lang="en-US" sz="1100" dirty="0">
                        <a:solidFill>
                          <a:schemeClr val="tx1"/>
                        </a:solidFill>
                      </a:endParaRPr>
                    </a:p>
                  </a:txBody>
                  <a:tcPr marL="68580" marR="68580" marT="34290" marB="34290">
                    <a:solidFill>
                      <a:schemeClr val="bg1">
                        <a:lumMod val="65000"/>
                      </a:schemeClr>
                    </a:solidFill>
                  </a:tcPr>
                </a:tc>
                <a:extLst>
                  <a:ext uri="{0D108BD9-81ED-4DB2-BD59-A6C34878D82A}">
                    <a16:rowId xmlns:a16="http://schemas.microsoft.com/office/drawing/2014/main" val="168109684"/>
                  </a:ext>
                </a:extLst>
              </a:tr>
              <a:tr h="353567">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3589787589"/>
                  </a:ext>
                </a:extLst>
              </a:tr>
              <a:tr h="342900">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187741603"/>
                  </a:ext>
                </a:extLst>
              </a:tr>
              <a:tr h="402535">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844098642"/>
                  </a:ext>
                </a:extLst>
              </a:tr>
              <a:tr h="626165">
                <a:tc>
                  <a:txBody>
                    <a:bodyPr/>
                    <a:lstStyle/>
                    <a:p>
                      <a:endParaRPr lang="en-US" sz="1100" dirty="0"/>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solidFill>
                      <a:schemeClr val="bg1">
                        <a:lumMod val="65000"/>
                      </a:schemeClr>
                    </a:solidFill>
                  </a:tcPr>
                </a:tc>
                <a:extLst>
                  <a:ext uri="{0D108BD9-81ED-4DB2-BD59-A6C34878D82A}">
                    <a16:rowId xmlns:a16="http://schemas.microsoft.com/office/drawing/2014/main" val="567635676"/>
                  </a:ext>
                </a:extLst>
              </a:tr>
            </a:tbl>
          </a:graphicData>
        </a:graphic>
      </p:graphicFrame>
      <p:pic>
        <p:nvPicPr>
          <p:cNvPr id="8" name="Picture 7">
            <a:extLst>
              <a:ext uri="{FF2B5EF4-FFF2-40B4-BE49-F238E27FC236}">
                <a16:creationId xmlns:a16="http://schemas.microsoft.com/office/drawing/2014/main" id="{60866431-C349-4E8C-8E60-2B82D2E28ACC}"/>
              </a:ext>
            </a:extLst>
          </p:cNvPr>
          <p:cNvPicPr>
            <a:picLocks noChangeAspect="1"/>
          </p:cNvPicPr>
          <p:nvPr/>
        </p:nvPicPr>
        <p:blipFill>
          <a:blip r:embed="rId4"/>
          <a:stretch>
            <a:fillRect/>
          </a:stretch>
        </p:blipFill>
        <p:spPr>
          <a:xfrm>
            <a:off x="530855" y="2355340"/>
            <a:ext cx="320068" cy="292634"/>
          </a:xfrm>
          <a:prstGeom prst="rect">
            <a:avLst/>
          </a:prstGeom>
        </p:spPr>
      </p:pic>
      <p:pic>
        <p:nvPicPr>
          <p:cNvPr id="1028" name="Picture 4" descr="See the source image">
            <a:extLst>
              <a:ext uri="{FF2B5EF4-FFF2-40B4-BE49-F238E27FC236}">
                <a16:creationId xmlns:a16="http://schemas.microsoft.com/office/drawing/2014/main" id="{348448E9-A225-444F-A424-957C4E6735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647" y="3024321"/>
            <a:ext cx="361587" cy="408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EAFCF5D1-84DF-4D4A-A98B-BF241A23377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8647" y="2629765"/>
            <a:ext cx="412275" cy="3945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D53B0B3A-A8A0-AD4F-9DA5-CB3AC40CEA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3090" y="3418877"/>
            <a:ext cx="563390" cy="5633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BECD4F0-67F0-4398-86CB-01F891DFA828}"/>
              </a:ext>
            </a:extLst>
          </p:cNvPr>
          <p:cNvSpPr/>
          <p:nvPr/>
        </p:nvSpPr>
        <p:spPr>
          <a:xfrm>
            <a:off x="1895060" y="1652326"/>
            <a:ext cx="805029" cy="300082"/>
          </a:xfrm>
          <a:prstGeom prst="rect">
            <a:avLst/>
          </a:prstGeom>
        </p:spPr>
        <p:txBody>
          <a:bodyPr wrap="none">
            <a:spAutoFit/>
          </a:bodyPr>
          <a:lstStyle/>
          <a:p>
            <a:pPr defTabSz="685800"/>
            <a:r>
              <a:rPr lang="en-US" sz="1350" b="1" kern="0" dirty="0">
                <a:solidFill>
                  <a:srgbClr val="00B050"/>
                </a:solidFill>
                <a:latin typeface="Calibri" panose="020F0502020204030204"/>
              </a:rPr>
              <a:t>Features</a:t>
            </a:r>
            <a:endParaRPr lang="en-US" sz="1350" dirty="0">
              <a:solidFill>
                <a:srgbClr val="00B050"/>
              </a:solidFill>
              <a:latin typeface="Calibri" panose="020F0502020204030204"/>
            </a:endParaRPr>
          </a:p>
        </p:txBody>
      </p:sp>
      <p:sp>
        <p:nvSpPr>
          <p:cNvPr id="21" name="Rectangle 20">
            <a:extLst>
              <a:ext uri="{FF2B5EF4-FFF2-40B4-BE49-F238E27FC236}">
                <a16:creationId xmlns:a16="http://schemas.microsoft.com/office/drawing/2014/main" id="{165EB486-3815-4BC9-B51B-3267F8324EE4}"/>
              </a:ext>
            </a:extLst>
          </p:cNvPr>
          <p:cNvSpPr/>
          <p:nvPr/>
        </p:nvSpPr>
        <p:spPr>
          <a:xfrm>
            <a:off x="4178954" y="1652326"/>
            <a:ext cx="566181" cy="300082"/>
          </a:xfrm>
          <a:prstGeom prst="rect">
            <a:avLst/>
          </a:prstGeom>
        </p:spPr>
        <p:txBody>
          <a:bodyPr wrap="none">
            <a:spAutoFit/>
          </a:bodyPr>
          <a:lstStyle/>
          <a:p>
            <a:pPr defTabSz="685800"/>
            <a:r>
              <a:rPr lang="en-US" sz="1350" b="1" kern="0" dirty="0">
                <a:solidFill>
                  <a:sysClr val="windowText" lastClr="000000"/>
                </a:solidFill>
                <a:latin typeface="Calibri" panose="020F0502020204030204"/>
              </a:rPr>
              <a:t>Label</a:t>
            </a:r>
            <a:endParaRPr lang="en-US" sz="1350"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5AEA6C37-FB68-284C-AD0B-207EA68D0414}"/>
              </a:ext>
            </a:extLst>
          </p:cNvPr>
          <p:cNvPicPr>
            <a:picLocks noChangeAspect="1"/>
          </p:cNvPicPr>
          <p:nvPr/>
        </p:nvPicPr>
        <p:blipFill>
          <a:blip r:embed="rId2">
            <a:duotone>
              <a:prstClr val="black"/>
              <a:schemeClr val="accent6">
                <a:tint val="45000"/>
                <a:satMod val="400000"/>
              </a:schemeClr>
            </a:duotone>
          </a:blip>
          <a:stretch>
            <a:fillRect/>
          </a:stretch>
        </p:blipFill>
        <p:spPr>
          <a:xfrm>
            <a:off x="7291519" y="2333343"/>
            <a:ext cx="500737" cy="723893"/>
          </a:xfrm>
          <a:prstGeom prst="rect">
            <a:avLst/>
          </a:prstGeom>
        </p:spPr>
      </p:pic>
    </p:spTree>
    <p:extLst>
      <p:ext uri="{BB962C8B-B14F-4D97-AF65-F5344CB8AC3E}">
        <p14:creationId xmlns:p14="http://schemas.microsoft.com/office/powerpoint/2010/main" val="360491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500"/>
                                        <p:tgtEl>
                                          <p:spTgt spid="1030"/>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500"/>
                                        <p:tgtEl>
                                          <p:spTgt spid="10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34"/>
                                        </p:tgtEl>
                                        <p:attrNameLst>
                                          <p:attrName>style.visibility</p:attrName>
                                        </p:attrNameLst>
                                      </p:cBhvr>
                                      <p:to>
                                        <p:strVal val="visible"/>
                                      </p:to>
                                    </p:set>
                                    <p:animEffect transition="in" filter="fade">
                                      <p:cBhvr>
                                        <p:cTn id="53" dur="500"/>
                                        <p:tgtEl>
                                          <p:spTgt spid="103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9"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A78B0FF-DCC5-407F-88E0-E4DB9714D62F}"/>
              </a:ext>
            </a:extLst>
          </p:cNvPr>
          <p:cNvGrpSpPr/>
          <p:nvPr/>
        </p:nvGrpSpPr>
        <p:grpSpPr>
          <a:xfrm>
            <a:off x="6964862" y="1142375"/>
            <a:ext cx="1568969" cy="1381190"/>
            <a:chOff x="9114826" y="1028279"/>
            <a:chExt cx="2845209" cy="2504685"/>
          </a:xfrm>
        </p:grpSpPr>
        <p:sp>
          <p:nvSpPr>
            <p:cNvPr id="5" name="TextBox 4">
              <a:extLst>
                <a:ext uri="{FF2B5EF4-FFF2-40B4-BE49-F238E27FC236}">
                  <a16:creationId xmlns:a16="http://schemas.microsoft.com/office/drawing/2014/main" id="{225828E5-F2FB-4C92-9246-EABBF12EC685}"/>
                </a:ext>
              </a:extLst>
            </p:cNvPr>
            <p:cNvSpPr txBox="1"/>
            <p:nvPr/>
          </p:nvSpPr>
          <p:spPr>
            <a:xfrm>
              <a:off x="9114826" y="1028279"/>
              <a:ext cx="2845209" cy="1348314"/>
            </a:xfrm>
            <a:prstGeom prst="rect">
              <a:avLst/>
            </a:prstGeom>
            <a:solidFill>
              <a:srgbClr val="FFFFFF"/>
            </a:solidFill>
          </p:spPr>
          <p:txBody>
            <a:bodyPr wrap="square" lIns="100834" tIns="80667" rIns="100834" bIns="80667" rtlCol="0">
              <a:spAutoFit/>
            </a:bodyPr>
            <a:lstStyle/>
            <a:p>
              <a:pPr algn="ctr" defTabSz="514099">
                <a:lnSpc>
                  <a:spcPct val="90000"/>
                </a:lnSpc>
                <a:defRPr/>
              </a:pPr>
              <a:r>
                <a:rPr lang="en-US" sz="1544" kern="0" dirty="0">
                  <a:solidFill>
                    <a:srgbClr val="C00000"/>
                  </a:solidFill>
                  <a:latin typeface="Segoe UI"/>
                </a:rPr>
                <a:t>Which group</a:t>
              </a:r>
            </a:p>
            <a:p>
              <a:pPr algn="ctr" defTabSz="514099">
                <a:lnSpc>
                  <a:spcPct val="90000"/>
                </a:lnSpc>
                <a:defRPr/>
              </a:pPr>
              <a:r>
                <a:rPr lang="en-US" sz="1324" kern="0" dirty="0">
                  <a:solidFill>
                    <a:srgbClr val="7030A0"/>
                  </a:solidFill>
                  <a:latin typeface="Segoe UI"/>
                </a:rPr>
                <a:t>(Clustering,</a:t>
              </a:r>
            </a:p>
            <a:p>
              <a:pPr algn="ctr" defTabSz="514099">
                <a:lnSpc>
                  <a:spcPct val="90000"/>
                </a:lnSpc>
                <a:defRPr/>
              </a:pPr>
              <a:r>
                <a:rPr lang="en-US" sz="1324" kern="0" dirty="0">
                  <a:solidFill>
                    <a:srgbClr val="7030A0"/>
                  </a:solidFill>
                  <a:latin typeface="Segoe UI"/>
                </a:rPr>
                <a:t>Recommender)</a:t>
              </a:r>
            </a:p>
          </p:txBody>
        </p:sp>
        <p:pic>
          <p:nvPicPr>
            <p:cNvPr id="6" name="Picture 5">
              <a:extLst>
                <a:ext uri="{FF2B5EF4-FFF2-40B4-BE49-F238E27FC236}">
                  <a16:creationId xmlns:a16="http://schemas.microsoft.com/office/drawing/2014/main" id="{4F643232-C654-4509-9CE9-B6432CE6D4E0}"/>
                </a:ext>
              </a:extLst>
            </p:cNvPr>
            <p:cNvPicPr>
              <a:picLocks noChangeAspect="1"/>
            </p:cNvPicPr>
            <p:nvPr/>
          </p:nvPicPr>
          <p:blipFill>
            <a:blip r:embed="rId2"/>
            <a:stretch>
              <a:fillRect/>
            </a:stretch>
          </p:blipFill>
          <p:spPr>
            <a:xfrm>
              <a:off x="9523210" y="2339335"/>
              <a:ext cx="1920999" cy="1193629"/>
            </a:xfrm>
            <a:prstGeom prst="rect">
              <a:avLst/>
            </a:prstGeom>
          </p:spPr>
        </p:pic>
      </p:grpSp>
      <p:grpSp>
        <p:nvGrpSpPr>
          <p:cNvPr id="7" name="Group 6">
            <a:extLst>
              <a:ext uri="{FF2B5EF4-FFF2-40B4-BE49-F238E27FC236}">
                <a16:creationId xmlns:a16="http://schemas.microsoft.com/office/drawing/2014/main" id="{0E6BAFBD-ECC5-4DC3-B63E-E1E6398A1939}"/>
              </a:ext>
            </a:extLst>
          </p:cNvPr>
          <p:cNvGrpSpPr/>
          <p:nvPr/>
        </p:nvGrpSpPr>
        <p:grpSpPr>
          <a:xfrm>
            <a:off x="3782869" y="3230236"/>
            <a:ext cx="1578263" cy="1596878"/>
            <a:chOff x="5304734" y="4022823"/>
            <a:chExt cx="2862063" cy="2895821"/>
          </a:xfrm>
        </p:grpSpPr>
        <p:sp>
          <p:nvSpPr>
            <p:cNvPr id="8" name="TextBox 7">
              <a:extLst>
                <a:ext uri="{FF2B5EF4-FFF2-40B4-BE49-F238E27FC236}">
                  <a16:creationId xmlns:a16="http://schemas.microsoft.com/office/drawing/2014/main" id="{FDEE8415-B5FE-4C5F-AA7A-466FB44547FE}"/>
                </a:ext>
              </a:extLst>
            </p:cNvPr>
            <p:cNvSpPr txBox="1"/>
            <p:nvPr/>
          </p:nvSpPr>
          <p:spPr>
            <a:xfrm>
              <a:off x="5304734" y="4022823"/>
              <a:ext cx="2862063" cy="1015762"/>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Is it odd </a:t>
              </a:r>
            </a:p>
            <a:p>
              <a:pPr algn="ctr" defTabSz="514099">
                <a:lnSpc>
                  <a:spcPct val="90000"/>
                </a:lnSpc>
              </a:pPr>
              <a:r>
                <a:rPr lang="en-US" sz="1324" i="1" dirty="0">
                  <a:solidFill>
                    <a:srgbClr val="7030A0"/>
                  </a:solidFill>
                  <a:latin typeface="Segoe UI"/>
                </a:rPr>
                <a:t>(Anomaly)</a:t>
              </a:r>
              <a:endParaRPr lang="en-US" sz="1544" i="1" dirty="0">
                <a:solidFill>
                  <a:srgbClr val="7030A0"/>
                </a:solidFill>
                <a:latin typeface="Segoe UI"/>
              </a:endParaRPr>
            </a:p>
          </p:txBody>
        </p:sp>
        <p:grpSp>
          <p:nvGrpSpPr>
            <p:cNvPr id="9" name="Group 8">
              <a:extLst>
                <a:ext uri="{FF2B5EF4-FFF2-40B4-BE49-F238E27FC236}">
                  <a16:creationId xmlns:a16="http://schemas.microsoft.com/office/drawing/2014/main" id="{4A5C5994-8B9F-4D63-A973-9B28CD70C1F5}"/>
                </a:ext>
              </a:extLst>
            </p:cNvPr>
            <p:cNvGrpSpPr/>
            <p:nvPr/>
          </p:nvGrpSpPr>
          <p:grpSpPr>
            <a:xfrm>
              <a:off x="5896427" y="5088366"/>
              <a:ext cx="1464734" cy="1830278"/>
              <a:chOff x="3192511" y="4640128"/>
              <a:chExt cx="1481274" cy="2171250"/>
            </a:xfrm>
          </p:grpSpPr>
          <p:pic>
            <p:nvPicPr>
              <p:cNvPr id="10" name="Picture 9">
                <a:extLst>
                  <a:ext uri="{FF2B5EF4-FFF2-40B4-BE49-F238E27FC236}">
                    <a16:creationId xmlns:a16="http://schemas.microsoft.com/office/drawing/2014/main" id="{E959DF1A-47E6-44CE-9978-780A87E3F7FE}"/>
                  </a:ext>
                </a:extLst>
              </p:cNvPr>
              <p:cNvPicPr>
                <a:picLocks noChangeAspect="1"/>
              </p:cNvPicPr>
              <p:nvPr/>
            </p:nvPicPr>
            <p:blipFill>
              <a:blip r:embed="rId3"/>
              <a:stretch>
                <a:fillRect/>
              </a:stretch>
            </p:blipFill>
            <p:spPr>
              <a:xfrm>
                <a:off x="3559365" y="4911411"/>
                <a:ext cx="160110" cy="1899967"/>
              </a:xfrm>
              <a:prstGeom prst="rect">
                <a:avLst/>
              </a:prstGeom>
            </p:spPr>
          </p:pic>
          <p:pic>
            <p:nvPicPr>
              <p:cNvPr id="11" name="Picture 10">
                <a:extLst>
                  <a:ext uri="{FF2B5EF4-FFF2-40B4-BE49-F238E27FC236}">
                    <a16:creationId xmlns:a16="http://schemas.microsoft.com/office/drawing/2014/main" id="{06FE43D4-A6C1-476E-A713-6E00E912BECE}"/>
                  </a:ext>
                </a:extLst>
              </p:cNvPr>
              <p:cNvPicPr>
                <a:picLocks noChangeAspect="1"/>
              </p:cNvPicPr>
              <p:nvPr/>
            </p:nvPicPr>
            <p:blipFill>
              <a:blip r:embed="rId4"/>
              <a:stretch>
                <a:fillRect/>
              </a:stretch>
            </p:blipFill>
            <p:spPr>
              <a:xfrm>
                <a:off x="3192511" y="4640128"/>
                <a:ext cx="225000" cy="2171250"/>
              </a:xfrm>
              <a:prstGeom prst="rect">
                <a:avLst/>
              </a:prstGeom>
            </p:spPr>
          </p:pic>
          <p:pic>
            <p:nvPicPr>
              <p:cNvPr id="12" name="Picture 11">
                <a:extLst>
                  <a:ext uri="{FF2B5EF4-FFF2-40B4-BE49-F238E27FC236}">
                    <a16:creationId xmlns:a16="http://schemas.microsoft.com/office/drawing/2014/main" id="{DC067315-F326-4FEF-A4CA-2A8378BAFDFF}"/>
                  </a:ext>
                </a:extLst>
              </p:cNvPr>
              <p:cNvPicPr>
                <a:picLocks noChangeAspect="1"/>
              </p:cNvPicPr>
              <p:nvPr/>
            </p:nvPicPr>
            <p:blipFill>
              <a:blip r:embed="rId5"/>
              <a:stretch>
                <a:fillRect/>
              </a:stretch>
            </p:blipFill>
            <p:spPr>
              <a:xfrm>
                <a:off x="3861328" y="5101378"/>
                <a:ext cx="180000" cy="1710000"/>
              </a:xfrm>
              <a:prstGeom prst="rect">
                <a:avLst/>
              </a:prstGeom>
            </p:spPr>
          </p:pic>
          <p:pic>
            <p:nvPicPr>
              <p:cNvPr id="13" name="Picture 12">
                <a:extLst>
                  <a:ext uri="{FF2B5EF4-FFF2-40B4-BE49-F238E27FC236}">
                    <a16:creationId xmlns:a16="http://schemas.microsoft.com/office/drawing/2014/main" id="{797768BC-80E5-4FFB-980F-3070CE314AEE}"/>
                  </a:ext>
                </a:extLst>
              </p:cNvPr>
              <p:cNvPicPr>
                <a:picLocks noChangeAspect="1"/>
              </p:cNvPicPr>
              <p:nvPr/>
            </p:nvPicPr>
            <p:blipFill>
              <a:blip r:embed="rId6"/>
              <a:stretch>
                <a:fillRect/>
              </a:stretch>
            </p:blipFill>
            <p:spPr>
              <a:xfrm>
                <a:off x="4183182" y="6035128"/>
                <a:ext cx="180000" cy="776250"/>
              </a:xfrm>
              <a:prstGeom prst="rect">
                <a:avLst/>
              </a:prstGeom>
            </p:spPr>
          </p:pic>
          <p:pic>
            <p:nvPicPr>
              <p:cNvPr id="14" name="Picture 13">
                <a:extLst>
                  <a:ext uri="{FF2B5EF4-FFF2-40B4-BE49-F238E27FC236}">
                    <a16:creationId xmlns:a16="http://schemas.microsoft.com/office/drawing/2014/main" id="{96DEDBBE-33A1-4358-A5B4-49614FAD4B97}"/>
                  </a:ext>
                </a:extLst>
              </p:cNvPr>
              <p:cNvPicPr>
                <a:picLocks noChangeAspect="1"/>
              </p:cNvPicPr>
              <p:nvPr/>
            </p:nvPicPr>
            <p:blipFill>
              <a:blip r:embed="rId7"/>
              <a:stretch>
                <a:fillRect/>
              </a:stretch>
            </p:blipFill>
            <p:spPr>
              <a:xfrm>
                <a:off x="4505035" y="5585128"/>
                <a:ext cx="168750" cy="1226250"/>
              </a:xfrm>
              <a:prstGeom prst="rect">
                <a:avLst/>
              </a:prstGeom>
            </p:spPr>
          </p:pic>
        </p:grpSp>
      </p:grpSp>
      <p:grpSp>
        <p:nvGrpSpPr>
          <p:cNvPr id="15" name="Group 14">
            <a:extLst>
              <a:ext uri="{FF2B5EF4-FFF2-40B4-BE49-F238E27FC236}">
                <a16:creationId xmlns:a16="http://schemas.microsoft.com/office/drawing/2014/main" id="{1D3BD637-B40D-45F1-8BA3-5A29036312DC}"/>
              </a:ext>
            </a:extLst>
          </p:cNvPr>
          <p:cNvGrpSpPr/>
          <p:nvPr/>
        </p:nvGrpSpPr>
        <p:grpSpPr>
          <a:xfrm>
            <a:off x="6937087" y="3017561"/>
            <a:ext cx="1578263" cy="1772741"/>
            <a:chOff x="9097972" y="4006386"/>
            <a:chExt cx="2862063" cy="3214735"/>
          </a:xfrm>
        </p:grpSpPr>
        <p:sp>
          <p:nvSpPr>
            <p:cNvPr id="16" name="TextBox 15">
              <a:extLst>
                <a:ext uri="{FF2B5EF4-FFF2-40B4-BE49-F238E27FC236}">
                  <a16:creationId xmlns:a16="http://schemas.microsoft.com/office/drawing/2014/main" id="{73756987-3B66-4EF0-BEFC-99D4D45DC7F3}"/>
                </a:ext>
              </a:extLst>
            </p:cNvPr>
            <p:cNvSpPr txBox="1"/>
            <p:nvPr/>
          </p:nvSpPr>
          <p:spPr>
            <a:xfrm>
              <a:off x="9097972" y="4006386"/>
              <a:ext cx="2862063" cy="1348315"/>
            </a:xfrm>
            <a:prstGeom prst="rect">
              <a:avLst/>
            </a:prstGeom>
            <a:noFill/>
          </p:spPr>
          <p:txBody>
            <a:bodyPr wrap="square" lIns="100834" tIns="80667" rIns="100834" bIns="80667" rtlCol="0">
              <a:spAutoFit/>
            </a:bodyPr>
            <a:lstStyle/>
            <a:p>
              <a:pPr algn="ctr" defTabSz="514099">
                <a:lnSpc>
                  <a:spcPct val="90000"/>
                </a:lnSpc>
                <a:defRPr/>
              </a:pPr>
              <a:r>
                <a:rPr lang="en-US" sz="1544" kern="0" dirty="0">
                  <a:solidFill>
                    <a:srgbClr val="002050"/>
                  </a:solidFill>
                  <a:latin typeface="Segoe UI"/>
                </a:rPr>
                <a:t>Which action</a:t>
              </a:r>
            </a:p>
            <a:p>
              <a:pPr algn="ctr" defTabSz="514099">
                <a:lnSpc>
                  <a:spcPct val="90000"/>
                </a:lnSpc>
                <a:defRPr/>
              </a:pPr>
              <a:r>
                <a:rPr lang="en-US" sz="1324" kern="0" dirty="0">
                  <a:solidFill>
                    <a:srgbClr val="7030A0"/>
                  </a:solidFill>
                  <a:latin typeface="Segoe UI"/>
                </a:rPr>
                <a:t>(Reinforcement Learning)</a:t>
              </a:r>
              <a:endParaRPr lang="en-US" sz="1544" kern="0" dirty="0">
                <a:solidFill>
                  <a:srgbClr val="7030A0"/>
                </a:solidFill>
                <a:latin typeface="Segoe UI"/>
              </a:endParaRPr>
            </a:p>
          </p:txBody>
        </p:sp>
        <p:pic>
          <p:nvPicPr>
            <p:cNvPr id="17" name="Picture 16">
              <a:extLst>
                <a:ext uri="{FF2B5EF4-FFF2-40B4-BE49-F238E27FC236}">
                  <a16:creationId xmlns:a16="http://schemas.microsoft.com/office/drawing/2014/main" id="{77E1B324-4F6E-4D1E-A58C-D11BDDB2D32C}"/>
                </a:ext>
              </a:extLst>
            </p:cNvPr>
            <p:cNvPicPr>
              <a:picLocks noChangeAspect="1"/>
            </p:cNvPicPr>
            <p:nvPr/>
          </p:nvPicPr>
          <p:blipFill>
            <a:blip r:embed="rId8"/>
            <a:stretch>
              <a:fillRect/>
            </a:stretch>
          </p:blipFill>
          <p:spPr>
            <a:xfrm>
              <a:off x="10307480" y="5645117"/>
              <a:ext cx="406924" cy="1155137"/>
            </a:xfrm>
            <a:prstGeom prst="rect">
              <a:avLst/>
            </a:prstGeom>
          </p:spPr>
        </p:pic>
        <p:sp>
          <p:nvSpPr>
            <p:cNvPr id="18" name="Freeform 3">
              <a:extLst>
                <a:ext uri="{FF2B5EF4-FFF2-40B4-BE49-F238E27FC236}">
                  <a16:creationId xmlns:a16="http://schemas.microsoft.com/office/drawing/2014/main" id="{EA8261D2-9F91-4995-B38C-E9271D05AD38}"/>
                </a:ext>
              </a:extLst>
            </p:cNvPr>
            <p:cNvSpPr/>
            <p:nvPr/>
          </p:nvSpPr>
          <p:spPr bwMode="auto">
            <a:xfrm rot="8332671">
              <a:off x="9475817" y="6230225"/>
              <a:ext cx="57469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38100" cap="flat" cmpd="sng" algn="ctr">
              <a:solidFill>
                <a:srgbClr val="FF000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sp>
          <p:nvSpPr>
            <p:cNvPr id="19" name="Freeform 32">
              <a:extLst>
                <a:ext uri="{FF2B5EF4-FFF2-40B4-BE49-F238E27FC236}">
                  <a16:creationId xmlns:a16="http://schemas.microsoft.com/office/drawing/2014/main" id="{1D873296-4AC9-4C29-9DD6-DBAC1CF40CB1}"/>
                </a:ext>
              </a:extLst>
            </p:cNvPr>
            <p:cNvSpPr/>
            <p:nvPr/>
          </p:nvSpPr>
          <p:spPr bwMode="auto">
            <a:xfrm rot="12268142" flipH="1">
              <a:off x="10850076" y="6146932"/>
              <a:ext cx="52287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41275" cap="flat" cmpd="sng" algn="ctr">
              <a:solidFill>
                <a:srgbClr val="00B05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grpSp>
      <p:grpSp>
        <p:nvGrpSpPr>
          <p:cNvPr id="20" name="Group 19">
            <a:extLst>
              <a:ext uri="{FF2B5EF4-FFF2-40B4-BE49-F238E27FC236}">
                <a16:creationId xmlns:a16="http://schemas.microsoft.com/office/drawing/2014/main" id="{F52F26AD-7F04-491E-A688-1937DF98765A}"/>
              </a:ext>
            </a:extLst>
          </p:cNvPr>
          <p:cNvGrpSpPr/>
          <p:nvPr/>
        </p:nvGrpSpPr>
        <p:grpSpPr>
          <a:xfrm>
            <a:off x="3825416" y="1283942"/>
            <a:ext cx="1705781" cy="1505201"/>
            <a:chOff x="5381891" y="1028279"/>
            <a:chExt cx="3093307" cy="2729570"/>
          </a:xfrm>
        </p:grpSpPr>
        <p:sp>
          <p:nvSpPr>
            <p:cNvPr id="21" name="TextBox 20">
              <a:extLst>
                <a:ext uri="{FF2B5EF4-FFF2-40B4-BE49-F238E27FC236}">
                  <a16:creationId xmlns:a16="http://schemas.microsoft.com/office/drawing/2014/main" id="{50F49AFB-DDE6-40AF-BF9F-8193CAA7F6E2}"/>
                </a:ext>
              </a:extLst>
            </p:cNvPr>
            <p:cNvSpPr txBox="1"/>
            <p:nvPr/>
          </p:nvSpPr>
          <p:spPr>
            <a:xfrm>
              <a:off x="5381891" y="1028279"/>
              <a:ext cx="2862063" cy="1403544"/>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How much/many</a:t>
              </a:r>
            </a:p>
            <a:p>
              <a:pPr algn="ctr" defTabSz="514099">
                <a:lnSpc>
                  <a:spcPct val="90000"/>
                </a:lnSpc>
              </a:pPr>
              <a:r>
                <a:rPr lang="en-US" sz="1324" i="1" dirty="0">
                  <a:solidFill>
                    <a:srgbClr val="7030A0"/>
                  </a:solidFill>
                  <a:latin typeface="Segoe UI"/>
                </a:rPr>
                <a:t>(Regression)</a:t>
              </a:r>
            </a:p>
          </p:txBody>
        </p:sp>
        <p:pic>
          <p:nvPicPr>
            <p:cNvPr id="22" name="Picture 21">
              <a:extLst>
                <a:ext uri="{FF2B5EF4-FFF2-40B4-BE49-F238E27FC236}">
                  <a16:creationId xmlns:a16="http://schemas.microsoft.com/office/drawing/2014/main" id="{25162B5D-5ED0-4FA3-848B-37BC8EB17A0C}"/>
                </a:ext>
              </a:extLst>
            </p:cNvPr>
            <p:cNvPicPr>
              <a:picLocks noChangeAspect="1"/>
            </p:cNvPicPr>
            <p:nvPr/>
          </p:nvPicPr>
          <p:blipFill>
            <a:blip r:embed="rId9"/>
            <a:stretch>
              <a:fillRect/>
            </a:stretch>
          </p:blipFill>
          <p:spPr>
            <a:xfrm>
              <a:off x="5485128" y="1762742"/>
              <a:ext cx="2990070" cy="1995107"/>
            </a:xfrm>
            <a:prstGeom prst="rect">
              <a:avLst/>
            </a:prstGeom>
          </p:spPr>
        </p:pic>
      </p:grpSp>
      <p:grpSp>
        <p:nvGrpSpPr>
          <p:cNvPr id="23" name="Group 22">
            <a:extLst>
              <a:ext uri="{FF2B5EF4-FFF2-40B4-BE49-F238E27FC236}">
                <a16:creationId xmlns:a16="http://schemas.microsoft.com/office/drawing/2014/main" id="{BC76BCC4-5657-409A-BAF3-1908EB837606}"/>
              </a:ext>
            </a:extLst>
          </p:cNvPr>
          <p:cNvGrpSpPr/>
          <p:nvPr/>
        </p:nvGrpSpPr>
        <p:grpSpPr>
          <a:xfrm>
            <a:off x="422092" y="1434896"/>
            <a:ext cx="2538049" cy="2110566"/>
            <a:chOff x="419799" y="999397"/>
            <a:chExt cx="4602564" cy="3827355"/>
          </a:xfrm>
        </p:grpSpPr>
        <p:sp>
          <p:nvSpPr>
            <p:cNvPr id="24" name="TextBox 23">
              <a:extLst>
                <a:ext uri="{FF2B5EF4-FFF2-40B4-BE49-F238E27FC236}">
                  <a16:creationId xmlns:a16="http://schemas.microsoft.com/office/drawing/2014/main" id="{D05D4CED-19FE-4105-A1E0-99552B1E2959}"/>
                </a:ext>
              </a:extLst>
            </p:cNvPr>
            <p:cNvSpPr txBox="1"/>
            <p:nvPr/>
          </p:nvSpPr>
          <p:spPr>
            <a:xfrm>
              <a:off x="1211920" y="999397"/>
              <a:ext cx="2862063" cy="1015761"/>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Which category</a:t>
              </a:r>
            </a:p>
            <a:p>
              <a:pPr algn="ctr" defTabSz="514099">
                <a:lnSpc>
                  <a:spcPct val="90000"/>
                </a:lnSpc>
              </a:pPr>
              <a:r>
                <a:rPr lang="en-US" sz="1324" i="1" dirty="0">
                  <a:solidFill>
                    <a:srgbClr val="7030A0"/>
                  </a:solidFill>
                  <a:latin typeface="Segoe UI"/>
                </a:rPr>
                <a:t>(Classification)</a:t>
              </a:r>
              <a:endParaRPr lang="en-US" sz="1544" i="1" dirty="0">
                <a:solidFill>
                  <a:srgbClr val="7030A0"/>
                </a:solidFill>
                <a:latin typeface="Segoe UI"/>
              </a:endParaRPr>
            </a:p>
          </p:txBody>
        </p:sp>
        <p:pic>
          <p:nvPicPr>
            <p:cNvPr id="25" name="Picture 24">
              <a:extLst>
                <a:ext uri="{FF2B5EF4-FFF2-40B4-BE49-F238E27FC236}">
                  <a16:creationId xmlns:a16="http://schemas.microsoft.com/office/drawing/2014/main" id="{FA9B2128-1214-4477-9FE2-46D2C03911F1}"/>
                </a:ext>
              </a:extLst>
            </p:cNvPr>
            <p:cNvPicPr>
              <a:picLocks noChangeAspect="1"/>
            </p:cNvPicPr>
            <p:nvPr/>
          </p:nvPicPr>
          <p:blipFill>
            <a:blip r:embed="rId10"/>
            <a:stretch>
              <a:fillRect/>
            </a:stretch>
          </p:blipFill>
          <p:spPr>
            <a:xfrm>
              <a:off x="419799" y="4006386"/>
              <a:ext cx="1476658" cy="820366"/>
            </a:xfrm>
            <a:prstGeom prst="rect">
              <a:avLst/>
            </a:prstGeom>
          </p:spPr>
        </p:pic>
        <p:pic>
          <p:nvPicPr>
            <p:cNvPr id="26" name="Picture 25">
              <a:extLst>
                <a:ext uri="{FF2B5EF4-FFF2-40B4-BE49-F238E27FC236}">
                  <a16:creationId xmlns:a16="http://schemas.microsoft.com/office/drawing/2014/main" id="{4C04A2F6-B204-4BFE-B6BF-1DC2B4CEEAB5}"/>
                </a:ext>
              </a:extLst>
            </p:cNvPr>
            <p:cNvPicPr>
              <a:picLocks noChangeAspect="1"/>
            </p:cNvPicPr>
            <p:nvPr/>
          </p:nvPicPr>
          <p:blipFill>
            <a:blip r:embed="rId10"/>
            <a:stretch>
              <a:fillRect/>
            </a:stretch>
          </p:blipFill>
          <p:spPr>
            <a:xfrm>
              <a:off x="1938030" y="4006386"/>
              <a:ext cx="1476658" cy="820366"/>
            </a:xfrm>
            <a:prstGeom prst="rect">
              <a:avLst/>
            </a:prstGeom>
          </p:spPr>
        </p:pic>
        <p:pic>
          <p:nvPicPr>
            <p:cNvPr id="27" name="Picture 26">
              <a:extLst>
                <a:ext uri="{FF2B5EF4-FFF2-40B4-BE49-F238E27FC236}">
                  <a16:creationId xmlns:a16="http://schemas.microsoft.com/office/drawing/2014/main" id="{AB400C6B-5286-468D-85B8-2C9209BACD38}"/>
                </a:ext>
              </a:extLst>
            </p:cNvPr>
            <p:cNvPicPr>
              <a:picLocks noChangeAspect="1"/>
            </p:cNvPicPr>
            <p:nvPr/>
          </p:nvPicPr>
          <p:blipFill>
            <a:blip r:embed="rId10"/>
            <a:stretch>
              <a:fillRect/>
            </a:stretch>
          </p:blipFill>
          <p:spPr>
            <a:xfrm>
              <a:off x="3545705" y="4006386"/>
              <a:ext cx="1476658" cy="820366"/>
            </a:xfrm>
            <a:prstGeom prst="rect">
              <a:avLst/>
            </a:prstGeom>
          </p:spPr>
        </p:pic>
        <p:grpSp>
          <p:nvGrpSpPr>
            <p:cNvPr id="28" name="Group 27">
              <a:extLst>
                <a:ext uri="{FF2B5EF4-FFF2-40B4-BE49-F238E27FC236}">
                  <a16:creationId xmlns:a16="http://schemas.microsoft.com/office/drawing/2014/main" id="{E5CE3462-3E1F-471E-AA05-3A6B55FC2F65}"/>
                </a:ext>
              </a:extLst>
            </p:cNvPr>
            <p:cNvGrpSpPr/>
            <p:nvPr/>
          </p:nvGrpSpPr>
          <p:grpSpPr>
            <a:xfrm>
              <a:off x="4117699" y="2053506"/>
              <a:ext cx="520204" cy="741755"/>
              <a:chOff x="588624" y="4368127"/>
              <a:chExt cx="1156032" cy="1654525"/>
            </a:xfrm>
          </p:grpSpPr>
          <p:pic>
            <p:nvPicPr>
              <p:cNvPr id="40" name="Picture 39">
                <a:extLst>
                  <a:ext uri="{FF2B5EF4-FFF2-40B4-BE49-F238E27FC236}">
                    <a16:creationId xmlns:a16="http://schemas.microsoft.com/office/drawing/2014/main" id="{F5F19BB9-7F2A-42D2-B787-9F2755DC6896}"/>
                  </a:ext>
                </a:extLst>
              </p:cNvPr>
              <p:cNvPicPr>
                <a:picLocks noChangeAspect="1"/>
              </p:cNvPicPr>
              <p:nvPr/>
            </p:nvPicPr>
            <p:blipFill>
              <a:blip r:embed="rId11"/>
              <a:stretch>
                <a:fillRect/>
              </a:stretch>
            </p:blipFill>
            <p:spPr>
              <a:xfrm>
                <a:off x="588624" y="4368127"/>
                <a:ext cx="494456" cy="1635508"/>
              </a:xfrm>
              <a:prstGeom prst="rect">
                <a:avLst/>
              </a:prstGeom>
            </p:spPr>
          </p:pic>
          <p:pic>
            <p:nvPicPr>
              <p:cNvPr id="41" name="Picture 40">
                <a:extLst>
                  <a:ext uri="{FF2B5EF4-FFF2-40B4-BE49-F238E27FC236}">
                    <a16:creationId xmlns:a16="http://schemas.microsoft.com/office/drawing/2014/main" id="{F454F01C-5F56-4CD9-A097-96B6B83EC58B}"/>
                  </a:ext>
                </a:extLst>
              </p:cNvPr>
              <p:cNvPicPr>
                <a:picLocks noChangeAspect="1"/>
              </p:cNvPicPr>
              <p:nvPr/>
            </p:nvPicPr>
            <p:blipFill>
              <a:blip r:embed="rId12"/>
              <a:stretch>
                <a:fillRect/>
              </a:stretch>
            </p:blipFill>
            <p:spPr>
              <a:xfrm>
                <a:off x="1269217" y="4368127"/>
                <a:ext cx="475439" cy="1654525"/>
              </a:xfrm>
              <a:prstGeom prst="rect">
                <a:avLst/>
              </a:prstGeom>
            </p:spPr>
          </p:pic>
        </p:grpSp>
        <p:grpSp>
          <p:nvGrpSpPr>
            <p:cNvPr id="29" name="Group 28">
              <a:extLst>
                <a:ext uri="{FF2B5EF4-FFF2-40B4-BE49-F238E27FC236}">
                  <a16:creationId xmlns:a16="http://schemas.microsoft.com/office/drawing/2014/main" id="{BD5885E5-09E0-4587-BB13-ECAA5E853498}"/>
                </a:ext>
              </a:extLst>
            </p:cNvPr>
            <p:cNvGrpSpPr/>
            <p:nvPr/>
          </p:nvGrpSpPr>
          <p:grpSpPr>
            <a:xfrm>
              <a:off x="3931031" y="2854906"/>
              <a:ext cx="706005" cy="1101496"/>
              <a:chOff x="4024153" y="4543621"/>
              <a:chExt cx="1005604" cy="1605804"/>
            </a:xfrm>
          </p:grpSpPr>
          <p:pic>
            <p:nvPicPr>
              <p:cNvPr id="36" name="Picture 35">
                <a:extLst>
                  <a:ext uri="{FF2B5EF4-FFF2-40B4-BE49-F238E27FC236}">
                    <a16:creationId xmlns:a16="http://schemas.microsoft.com/office/drawing/2014/main" id="{04A6D833-383A-4A48-9970-0AE5DC3F8210}"/>
                  </a:ext>
                </a:extLst>
              </p:cNvPr>
              <p:cNvPicPr>
                <a:picLocks noChangeAspect="1"/>
              </p:cNvPicPr>
              <p:nvPr/>
            </p:nvPicPr>
            <p:blipFill>
              <a:blip r:embed="rId13"/>
              <a:stretch>
                <a:fillRect/>
              </a:stretch>
            </p:blipFill>
            <p:spPr>
              <a:xfrm>
                <a:off x="4024153" y="4543621"/>
                <a:ext cx="169032" cy="1605804"/>
              </a:xfrm>
              <a:prstGeom prst="rect">
                <a:avLst/>
              </a:prstGeom>
            </p:spPr>
          </p:pic>
          <p:pic>
            <p:nvPicPr>
              <p:cNvPr id="37" name="Picture 36">
                <a:extLst>
                  <a:ext uri="{FF2B5EF4-FFF2-40B4-BE49-F238E27FC236}">
                    <a16:creationId xmlns:a16="http://schemas.microsoft.com/office/drawing/2014/main" id="{40F3CAEB-FBB1-41B3-8A88-4210855D1879}"/>
                  </a:ext>
                </a:extLst>
              </p:cNvPr>
              <p:cNvPicPr>
                <a:picLocks noChangeAspect="1"/>
              </p:cNvPicPr>
              <p:nvPr/>
            </p:nvPicPr>
            <p:blipFill>
              <a:blip r:embed="rId14"/>
              <a:stretch>
                <a:fillRect/>
              </a:stretch>
            </p:blipFill>
            <p:spPr>
              <a:xfrm>
                <a:off x="4290475" y="4543621"/>
                <a:ext cx="183119" cy="1591720"/>
              </a:xfrm>
              <a:prstGeom prst="rect">
                <a:avLst/>
              </a:prstGeom>
            </p:spPr>
          </p:pic>
          <p:pic>
            <p:nvPicPr>
              <p:cNvPr id="38" name="Picture 37">
                <a:extLst>
                  <a:ext uri="{FF2B5EF4-FFF2-40B4-BE49-F238E27FC236}">
                    <a16:creationId xmlns:a16="http://schemas.microsoft.com/office/drawing/2014/main" id="{211CBCFA-3A57-4EBD-B8C5-670A8D218EF9}"/>
                  </a:ext>
                </a:extLst>
              </p:cNvPr>
              <p:cNvPicPr>
                <a:picLocks noChangeAspect="1"/>
              </p:cNvPicPr>
              <p:nvPr/>
            </p:nvPicPr>
            <p:blipFill>
              <a:blip r:embed="rId15"/>
              <a:stretch>
                <a:fillRect/>
              </a:stretch>
            </p:blipFill>
            <p:spPr>
              <a:xfrm>
                <a:off x="4569066" y="4543621"/>
                <a:ext cx="169032" cy="1479031"/>
              </a:xfrm>
              <a:prstGeom prst="rect">
                <a:avLst/>
              </a:prstGeom>
            </p:spPr>
          </p:pic>
          <p:pic>
            <p:nvPicPr>
              <p:cNvPr id="39" name="Picture 38">
                <a:extLst>
                  <a:ext uri="{FF2B5EF4-FFF2-40B4-BE49-F238E27FC236}">
                    <a16:creationId xmlns:a16="http://schemas.microsoft.com/office/drawing/2014/main" id="{D0068667-50EB-4E8C-B4A0-B1BBE226BAD7}"/>
                  </a:ext>
                </a:extLst>
              </p:cNvPr>
              <p:cNvPicPr>
                <a:picLocks noChangeAspect="1"/>
              </p:cNvPicPr>
              <p:nvPr/>
            </p:nvPicPr>
            <p:blipFill>
              <a:blip r:embed="rId16"/>
              <a:stretch>
                <a:fillRect/>
              </a:stretch>
            </p:blipFill>
            <p:spPr>
              <a:xfrm>
                <a:off x="4846638" y="4543621"/>
                <a:ext cx="183119" cy="1338172"/>
              </a:xfrm>
              <a:prstGeom prst="rect">
                <a:avLst/>
              </a:prstGeom>
            </p:spPr>
          </p:pic>
        </p:grpSp>
        <p:pic>
          <p:nvPicPr>
            <p:cNvPr id="30" name="Picture 29">
              <a:extLst>
                <a:ext uri="{FF2B5EF4-FFF2-40B4-BE49-F238E27FC236}">
                  <a16:creationId xmlns:a16="http://schemas.microsoft.com/office/drawing/2014/main" id="{C6EB5B5D-3E70-4D51-BB4C-B4E55FD9AC9A}"/>
                </a:ext>
              </a:extLst>
            </p:cNvPr>
            <p:cNvPicPr>
              <a:picLocks noChangeAspect="1"/>
            </p:cNvPicPr>
            <p:nvPr/>
          </p:nvPicPr>
          <p:blipFill>
            <a:blip r:embed="rId17"/>
            <a:stretch>
              <a:fillRect/>
            </a:stretch>
          </p:blipFill>
          <p:spPr>
            <a:xfrm>
              <a:off x="2467936" y="2972442"/>
              <a:ext cx="449665" cy="813224"/>
            </a:xfrm>
            <a:prstGeom prst="rect">
              <a:avLst/>
            </a:prstGeom>
          </p:spPr>
        </p:pic>
        <p:grpSp>
          <p:nvGrpSpPr>
            <p:cNvPr id="31" name="Group 30">
              <a:extLst>
                <a:ext uri="{FF2B5EF4-FFF2-40B4-BE49-F238E27FC236}">
                  <a16:creationId xmlns:a16="http://schemas.microsoft.com/office/drawing/2014/main" id="{7313996F-4C79-4F41-A05A-290C7322FAC4}"/>
                </a:ext>
              </a:extLst>
            </p:cNvPr>
            <p:cNvGrpSpPr/>
            <p:nvPr/>
          </p:nvGrpSpPr>
          <p:grpSpPr>
            <a:xfrm>
              <a:off x="620869" y="2595356"/>
              <a:ext cx="1074517" cy="1177465"/>
              <a:chOff x="317225" y="1677441"/>
              <a:chExt cx="2115319" cy="2272079"/>
            </a:xfrm>
          </p:grpSpPr>
          <p:pic>
            <p:nvPicPr>
              <p:cNvPr id="33" name="Picture 32">
                <a:extLst>
                  <a:ext uri="{FF2B5EF4-FFF2-40B4-BE49-F238E27FC236}">
                    <a16:creationId xmlns:a16="http://schemas.microsoft.com/office/drawing/2014/main" id="{E75EA7B6-1B5C-48B5-A456-95D768ED919C}"/>
                  </a:ext>
                </a:extLst>
              </p:cNvPr>
              <p:cNvPicPr>
                <a:picLocks noChangeAspect="1"/>
              </p:cNvPicPr>
              <p:nvPr/>
            </p:nvPicPr>
            <p:blipFill>
              <a:blip r:embed="rId18"/>
              <a:stretch>
                <a:fillRect/>
              </a:stretch>
            </p:blipFill>
            <p:spPr>
              <a:xfrm>
                <a:off x="960437" y="1880438"/>
                <a:ext cx="1472107" cy="1232461"/>
              </a:xfrm>
              <a:prstGeom prst="rect">
                <a:avLst/>
              </a:prstGeom>
            </p:spPr>
          </p:pic>
          <p:pic>
            <p:nvPicPr>
              <p:cNvPr id="34" name="Picture 33">
                <a:extLst>
                  <a:ext uri="{FF2B5EF4-FFF2-40B4-BE49-F238E27FC236}">
                    <a16:creationId xmlns:a16="http://schemas.microsoft.com/office/drawing/2014/main" id="{ACCB07A6-B2FE-4FFF-B2C2-12167559A46B}"/>
                  </a:ext>
                </a:extLst>
              </p:cNvPr>
              <p:cNvPicPr>
                <a:picLocks noChangeAspect="1"/>
              </p:cNvPicPr>
              <p:nvPr/>
            </p:nvPicPr>
            <p:blipFill>
              <a:blip r:embed="rId19"/>
              <a:stretch>
                <a:fillRect/>
              </a:stretch>
            </p:blipFill>
            <p:spPr>
              <a:xfrm>
                <a:off x="317225" y="1677441"/>
                <a:ext cx="1083142" cy="1097394"/>
              </a:xfrm>
              <a:prstGeom prst="rect">
                <a:avLst/>
              </a:prstGeom>
            </p:spPr>
          </p:pic>
          <p:pic>
            <p:nvPicPr>
              <p:cNvPr id="35" name="Picture 34">
                <a:extLst>
                  <a:ext uri="{FF2B5EF4-FFF2-40B4-BE49-F238E27FC236}">
                    <a16:creationId xmlns:a16="http://schemas.microsoft.com/office/drawing/2014/main" id="{5A872964-5BDB-464D-A67B-82683665482B}"/>
                  </a:ext>
                </a:extLst>
              </p:cNvPr>
              <p:cNvPicPr>
                <a:picLocks noChangeAspect="1"/>
              </p:cNvPicPr>
              <p:nvPr/>
            </p:nvPicPr>
            <p:blipFill>
              <a:blip r:embed="rId20"/>
              <a:stretch>
                <a:fillRect/>
              </a:stretch>
            </p:blipFill>
            <p:spPr>
              <a:xfrm>
                <a:off x="324951" y="2852126"/>
                <a:ext cx="1083142" cy="1097394"/>
              </a:xfrm>
              <a:prstGeom prst="rect">
                <a:avLst/>
              </a:prstGeom>
            </p:spPr>
          </p:pic>
        </p:grpSp>
        <p:pic>
          <p:nvPicPr>
            <p:cNvPr id="32" name="Picture 31">
              <a:extLst>
                <a:ext uri="{FF2B5EF4-FFF2-40B4-BE49-F238E27FC236}">
                  <a16:creationId xmlns:a16="http://schemas.microsoft.com/office/drawing/2014/main" id="{52150634-5B93-4856-8640-F4689E4BE524}"/>
                </a:ext>
              </a:extLst>
            </p:cNvPr>
            <p:cNvPicPr>
              <a:picLocks noChangeAspect="1"/>
            </p:cNvPicPr>
            <p:nvPr/>
          </p:nvPicPr>
          <p:blipFill>
            <a:blip r:embed="rId21"/>
            <a:stretch>
              <a:fillRect/>
            </a:stretch>
          </p:blipFill>
          <p:spPr>
            <a:xfrm>
              <a:off x="2151051" y="2123643"/>
              <a:ext cx="1095650" cy="628079"/>
            </a:xfrm>
            <a:prstGeom prst="rect">
              <a:avLst/>
            </a:prstGeom>
          </p:spPr>
        </p:pic>
      </p:grpSp>
      <p:sp>
        <p:nvSpPr>
          <p:cNvPr id="42" name="Title 1">
            <a:extLst>
              <a:ext uri="{FF2B5EF4-FFF2-40B4-BE49-F238E27FC236}">
                <a16:creationId xmlns:a16="http://schemas.microsoft.com/office/drawing/2014/main" id="{0AEE6822-9FB2-45DD-9610-E543FBF17C33}"/>
              </a:ext>
            </a:extLst>
          </p:cNvPr>
          <p:cNvSpPr txBox="1">
            <a:spLocks/>
          </p:cNvSpPr>
          <p:nvPr/>
        </p:nvSpPr>
        <p:spPr>
          <a:xfrm>
            <a:off x="1376778" y="2489026"/>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dirty="0"/>
          </a:p>
        </p:txBody>
      </p:sp>
      <p:sp>
        <p:nvSpPr>
          <p:cNvPr id="44" name="Title 1">
            <a:extLst>
              <a:ext uri="{FF2B5EF4-FFF2-40B4-BE49-F238E27FC236}">
                <a16:creationId xmlns:a16="http://schemas.microsoft.com/office/drawing/2014/main" id="{F9145B9E-C870-4492-AE2F-1ECF03376A7F}"/>
              </a:ext>
            </a:extLst>
          </p:cNvPr>
          <p:cNvSpPr>
            <a:spLocks noGrp="1"/>
          </p:cNvSpPr>
          <p:nvPr>
            <p:ph type="title"/>
          </p:nvPr>
        </p:nvSpPr>
        <p:spPr>
          <a:xfrm>
            <a:off x="0" y="-1581"/>
            <a:ext cx="7886700" cy="994172"/>
          </a:xfrm>
        </p:spPr>
        <p:txBody>
          <a:bodyPr/>
          <a:lstStyle/>
          <a:p>
            <a:r>
              <a:rPr lang="en-US" sz="3200" dirty="0"/>
              <a:t>Machine Learning Uses and Algorithm Families</a:t>
            </a:r>
            <a:endParaRPr lang="en-US" dirty="0"/>
          </a:p>
        </p:txBody>
      </p:sp>
    </p:spTree>
    <p:extLst>
      <p:ext uri="{BB962C8B-B14F-4D97-AF65-F5344CB8AC3E}">
        <p14:creationId xmlns:p14="http://schemas.microsoft.com/office/powerpoint/2010/main" val="21257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581"/>
            <a:ext cx="7886700" cy="994172"/>
          </a:xfrm>
        </p:spPr>
        <p:txBody>
          <a:bodyPr/>
          <a:lstStyle/>
          <a:p>
            <a:r>
              <a:rPr lang="en-US" dirty="0"/>
              <a:t>Languages and Libraries</a:t>
            </a:r>
          </a:p>
        </p:txBody>
      </p:sp>
      <p:graphicFrame>
        <p:nvGraphicFramePr>
          <p:cNvPr id="4" name="Table 3">
            <a:extLst>
              <a:ext uri="{FF2B5EF4-FFF2-40B4-BE49-F238E27FC236}">
                <a16:creationId xmlns:a16="http://schemas.microsoft.com/office/drawing/2014/main" id="{D5C67720-3A14-B846-B22C-8DF78AEA674F}"/>
              </a:ext>
            </a:extLst>
          </p:cNvPr>
          <p:cNvGraphicFramePr>
            <a:graphicFrameLocks noGrp="1"/>
          </p:cNvGraphicFramePr>
          <p:nvPr/>
        </p:nvGraphicFramePr>
        <p:xfrm>
          <a:off x="132736" y="763229"/>
          <a:ext cx="8882215" cy="4289415"/>
        </p:xfrm>
        <a:graphic>
          <a:graphicData uri="http://schemas.openxmlformats.org/drawingml/2006/table">
            <a:tbl>
              <a:tblPr firstRow="1" bandRow="1">
                <a:tableStyleId>{5C22544A-7EE6-4342-B048-85BDC9FD1C3A}</a:tableStyleId>
              </a:tblPr>
              <a:tblGrid>
                <a:gridCol w="2952979">
                  <a:extLst>
                    <a:ext uri="{9D8B030D-6E8A-4147-A177-3AD203B41FA5}">
                      <a16:colId xmlns:a16="http://schemas.microsoft.com/office/drawing/2014/main" val="4087474111"/>
                    </a:ext>
                  </a:extLst>
                </a:gridCol>
                <a:gridCol w="5929236">
                  <a:extLst>
                    <a:ext uri="{9D8B030D-6E8A-4147-A177-3AD203B41FA5}">
                      <a16:colId xmlns:a16="http://schemas.microsoft.com/office/drawing/2014/main" val="681882504"/>
                    </a:ext>
                  </a:extLst>
                </a:gridCol>
              </a:tblGrid>
              <a:tr h="487086">
                <a:tc>
                  <a:txBody>
                    <a:bodyPr/>
                    <a:lstStyle/>
                    <a:p>
                      <a:r>
                        <a:rPr lang="en-US" sz="1500" dirty="0"/>
                        <a:t>Language</a:t>
                      </a:r>
                    </a:p>
                  </a:txBody>
                  <a:tcPr marL="68580" marR="68580" marT="34290" marB="34290"/>
                </a:tc>
                <a:tc>
                  <a:txBody>
                    <a:bodyPr/>
                    <a:lstStyle/>
                    <a:p>
                      <a:r>
                        <a:rPr lang="en-US" sz="1500" dirty="0"/>
                        <a:t>Libraries</a:t>
                      </a:r>
                    </a:p>
                  </a:txBody>
                  <a:tcPr marL="68580" marR="68580" marT="34290" marB="34290"/>
                </a:tc>
                <a:extLst>
                  <a:ext uri="{0D108BD9-81ED-4DB2-BD59-A6C34878D82A}">
                    <a16:rowId xmlns:a16="http://schemas.microsoft.com/office/drawing/2014/main" val="2660827717"/>
                  </a:ext>
                </a:extLst>
              </a:tr>
              <a:tr h="754380">
                <a:tc>
                  <a:txBody>
                    <a:bodyPr/>
                    <a:lstStyle/>
                    <a:p>
                      <a:r>
                        <a:rPr lang="en-US" sz="1500" dirty="0"/>
                        <a:t>R</a:t>
                      </a:r>
                    </a:p>
                  </a:txBody>
                  <a:tcPr marL="68580" marR="68580" marT="34290" marB="34290"/>
                </a:tc>
                <a:tc>
                  <a:txBody>
                    <a:bodyPr/>
                    <a:lstStyle/>
                    <a:p>
                      <a:r>
                        <a:rPr lang="en-US" sz="1500" dirty="0"/>
                        <a:t>Standard Libraries and Packages, E1071, </a:t>
                      </a:r>
                      <a:r>
                        <a:rPr lang="en-US" sz="1500" dirty="0" err="1"/>
                        <a:t>rpart</a:t>
                      </a:r>
                      <a:r>
                        <a:rPr lang="en-US" sz="1500" dirty="0"/>
                        <a:t>, </a:t>
                      </a:r>
                      <a:r>
                        <a:rPr lang="en-US" sz="1500" dirty="0" err="1"/>
                        <a:t>randomForest</a:t>
                      </a:r>
                      <a:r>
                        <a:rPr lang="en-US" sz="1500" dirty="0"/>
                        <a:t>, caret, </a:t>
                      </a:r>
                      <a:r>
                        <a:rPr lang="en-US" sz="1500" dirty="0" err="1"/>
                        <a:t>kernlab</a:t>
                      </a:r>
                      <a:r>
                        <a:rPr lang="en-US" sz="1500" dirty="0"/>
                        <a:t>, </a:t>
                      </a:r>
                      <a:r>
                        <a:rPr lang="en-US" sz="1500" dirty="0" err="1"/>
                        <a:t>glmnet</a:t>
                      </a:r>
                      <a:r>
                        <a:rPr lang="en-US" sz="1500" dirty="0"/>
                        <a:t>, ROCR, </a:t>
                      </a:r>
                      <a:r>
                        <a:rPr lang="en-US" sz="1500" dirty="0" err="1"/>
                        <a:t>gbm</a:t>
                      </a:r>
                      <a:r>
                        <a:rPr lang="en-US" sz="1500" dirty="0"/>
                        <a:t>, party, </a:t>
                      </a:r>
                      <a:r>
                        <a:rPr lang="en-US" sz="1500" dirty="0" err="1"/>
                        <a:t>arules</a:t>
                      </a:r>
                      <a:r>
                        <a:rPr lang="en-US" sz="1500" dirty="0"/>
                        <a:t>, tree, </a:t>
                      </a:r>
                      <a:r>
                        <a:rPr lang="en-US" sz="1500" dirty="0" err="1"/>
                        <a:t>klaR</a:t>
                      </a:r>
                      <a:r>
                        <a:rPr lang="en-US" sz="1500" dirty="0"/>
                        <a:t>, </a:t>
                      </a:r>
                      <a:r>
                        <a:rPr lang="en-US" sz="1500" dirty="0" err="1"/>
                        <a:t>Rweka</a:t>
                      </a:r>
                      <a:r>
                        <a:rPr lang="en-US" sz="1500" dirty="0"/>
                        <a:t>, </a:t>
                      </a:r>
                      <a:r>
                        <a:rPr lang="en-US" sz="1500" dirty="0" err="1"/>
                        <a:t>ipred</a:t>
                      </a:r>
                      <a:r>
                        <a:rPr lang="en-US" sz="1500" dirty="0"/>
                        <a:t>, lars, earth, </a:t>
                      </a:r>
                      <a:r>
                        <a:rPr lang="en-US" sz="1500" dirty="0" err="1"/>
                        <a:t>CORElearn</a:t>
                      </a:r>
                      <a:r>
                        <a:rPr lang="en-US" sz="1500" dirty="0"/>
                        <a:t>, </a:t>
                      </a:r>
                      <a:r>
                        <a:rPr lang="en-US" sz="1500" dirty="0" err="1"/>
                        <a:t>mboost</a:t>
                      </a:r>
                      <a:endParaRPr lang="en-US" sz="1500" dirty="0"/>
                    </a:p>
                  </a:txBody>
                  <a:tcPr marL="68580" marR="68580" marT="34290" marB="34290"/>
                </a:tc>
                <a:extLst>
                  <a:ext uri="{0D108BD9-81ED-4DB2-BD59-A6C34878D82A}">
                    <a16:rowId xmlns:a16="http://schemas.microsoft.com/office/drawing/2014/main" val="3380211735"/>
                  </a:ext>
                </a:extLst>
              </a:tr>
              <a:tr h="525780">
                <a:tc>
                  <a:txBody>
                    <a:bodyPr/>
                    <a:lstStyle/>
                    <a:p>
                      <a:r>
                        <a:rPr lang="en-US" sz="1500" dirty="0"/>
                        <a:t>Python</a:t>
                      </a:r>
                    </a:p>
                  </a:txBody>
                  <a:tcPr marL="68580" marR="68580" marT="34290" marB="34290"/>
                </a:tc>
                <a:tc>
                  <a:txBody>
                    <a:bodyPr/>
                    <a:lstStyle/>
                    <a:p>
                      <a:r>
                        <a:rPr lang="en-US" sz="1500" dirty="0"/>
                        <a:t>TensorFlow, </a:t>
                      </a:r>
                      <a:r>
                        <a:rPr lang="en-US" sz="1500" dirty="0" err="1"/>
                        <a:t>Scikit</a:t>
                      </a:r>
                      <a:r>
                        <a:rPr lang="en-US" sz="1500" dirty="0"/>
                        <a:t>-Learn, </a:t>
                      </a:r>
                      <a:r>
                        <a:rPr lang="en-US" sz="1500" dirty="0" err="1"/>
                        <a:t>Numpy</a:t>
                      </a:r>
                      <a:r>
                        <a:rPr lang="en-US" sz="1500" dirty="0"/>
                        <a:t>, </a:t>
                      </a:r>
                      <a:r>
                        <a:rPr lang="en-US" sz="1500" dirty="0" err="1"/>
                        <a:t>Keras</a:t>
                      </a:r>
                      <a:r>
                        <a:rPr lang="en-US" sz="1500" dirty="0"/>
                        <a:t>, </a:t>
                      </a:r>
                      <a:r>
                        <a:rPr lang="en-US" sz="1500" dirty="0" err="1"/>
                        <a:t>PyTorch</a:t>
                      </a:r>
                      <a:r>
                        <a:rPr lang="en-US" sz="1500" dirty="0"/>
                        <a:t>, </a:t>
                      </a:r>
                      <a:r>
                        <a:rPr lang="en-US" sz="1500" dirty="0" err="1"/>
                        <a:t>LightGBM</a:t>
                      </a:r>
                      <a:r>
                        <a:rPr lang="en-US" sz="1500" dirty="0"/>
                        <a:t>, Eli5, SciPy, Theano, Pandas</a:t>
                      </a:r>
                    </a:p>
                  </a:txBody>
                  <a:tcPr marL="68580" marR="68580" marT="34290" marB="34290"/>
                </a:tc>
                <a:extLst>
                  <a:ext uri="{0D108BD9-81ED-4DB2-BD59-A6C34878D82A}">
                    <a16:rowId xmlns:a16="http://schemas.microsoft.com/office/drawing/2014/main" val="1183974739"/>
                  </a:ext>
                </a:extLst>
              </a:tr>
              <a:tr h="840723">
                <a:tc>
                  <a:txBody>
                    <a:bodyPr/>
                    <a:lstStyle/>
                    <a:p>
                      <a:r>
                        <a:rPr lang="en-US" sz="1500" dirty="0"/>
                        <a:t>Platform-Specific (Spark, Hadoop, etc.)</a:t>
                      </a:r>
                    </a:p>
                  </a:txBody>
                  <a:tcPr marL="68580" marR="68580" marT="34290" marB="34290"/>
                </a:tc>
                <a:tc>
                  <a:txBody>
                    <a:bodyPr/>
                    <a:lstStyle/>
                    <a:p>
                      <a:r>
                        <a:rPr lang="en-US" sz="1500" dirty="0" err="1"/>
                        <a:t>MLLib</a:t>
                      </a:r>
                      <a:r>
                        <a:rPr lang="en-US" sz="1500" dirty="0"/>
                        <a:t>, </a:t>
                      </a:r>
                      <a:r>
                        <a:rPr lang="en-US" sz="1500" dirty="0" err="1"/>
                        <a:t>PySpark</a:t>
                      </a:r>
                      <a:r>
                        <a:rPr lang="en-US" sz="1500" dirty="0"/>
                        <a:t>, </a:t>
                      </a:r>
                      <a:r>
                        <a:rPr lang="en-US" sz="1500" dirty="0" err="1"/>
                        <a:t>SparkR</a:t>
                      </a:r>
                      <a:r>
                        <a:rPr lang="en-US" sz="1500" dirty="0"/>
                        <a:t>, … (Spark), Etc.</a:t>
                      </a:r>
                    </a:p>
                  </a:txBody>
                  <a:tcPr marL="68580" marR="68580" marT="34290" marB="34290"/>
                </a:tc>
                <a:extLst>
                  <a:ext uri="{0D108BD9-81ED-4DB2-BD59-A6C34878D82A}">
                    <a16:rowId xmlns:a16="http://schemas.microsoft.com/office/drawing/2014/main" val="3338677235"/>
                  </a:ext>
                </a:extLst>
              </a:tr>
              <a:tr h="840723">
                <a:tc>
                  <a:txBody>
                    <a:bodyPr/>
                    <a:lstStyle/>
                    <a:p>
                      <a:r>
                        <a:rPr lang="en-US" sz="1500" dirty="0"/>
                        <a:t>SQL (data selection and preparation)</a:t>
                      </a:r>
                    </a:p>
                  </a:txBody>
                  <a:tcPr marL="68580" marR="68580" marT="34290" marB="34290"/>
                </a:tc>
                <a:tc>
                  <a:txBody>
                    <a:bodyPr/>
                    <a:lstStyle/>
                    <a:p>
                      <a:r>
                        <a:rPr lang="en-US" sz="1500" dirty="0"/>
                        <a:t>N/A</a:t>
                      </a:r>
                    </a:p>
                  </a:txBody>
                  <a:tcPr marL="68580" marR="68580" marT="34290" marB="34290"/>
                </a:tc>
                <a:extLst>
                  <a:ext uri="{0D108BD9-81ED-4DB2-BD59-A6C34878D82A}">
                    <a16:rowId xmlns:a16="http://schemas.microsoft.com/office/drawing/2014/main" val="1794778980"/>
                  </a:ext>
                </a:extLst>
              </a:tr>
              <a:tr h="840723">
                <a:tc>
                  <a:txBody>
                    <a:bodyPr/>
                    <a:lstStyle/>
                    <a:p>
                      <a:r>
                        <a:rPr lang="en-US" sz="1500" dirty="0"/>
                        <a:t>Java (primarily data preparation)</a:t>
                      </a:r>
                    </a:p>
                  </a:txBody>
                  <a:tcPr marL="68580" marR="68580" marT="34290" marB="34290"/>
                </a:tc>
                <a:tc>
                  <a:txBody>
                    <a:bodyPr/>
                    <a:lstStyle/>
                    <a:p>
                      <a:r>
                        <a:rPr lang="en-US" sz="1500" dirty="0"/>
                        <a:t>ADAMS, Deeplearning4j, ELKI, </a:t>
                      </a:r>
                      <a:r>
                        <a:rPr lang="en-US" sz="1500" dirty="0" err="1"/>
                        <a:t>JavaML</a:t>
                      </a:r>
                      <a:r>
                        <a:rPr lang="en-US" sz="1500" dirty="0"/>
                        <a:t>, JSAT, Mahout, MALLET, Massive Online Analysis, RapidMiner, Weka.</a:t>
                      </a:r>
                    </a:p>
                  </a:txBody>
                  <a:tcPr marL="68580" marR="68580" marT="34290" marB="34290"/>
                </a:tc>
                <a:extLst>
                  <a:ext uri="{0D108BD9-81ED-4DB2-BD59-A6C34878D82A}">
                    <a16:rowId xmlns:a16="http://schemas.microsoft.com/office/drawing/2014/main" val="3513756063"/>
                  </a:ext>
                </a:extLst>
              </a:tr>
            </a:tbl>
          </a:graphicData>
        </a:graphic>
      </p:graphicFrame>
    </p:spTree>
    <p:extLst>
      <p:ext uri="{BB962C8B-B14F-4D97-AF65-F5344CB8AC3E}">
        <p14:creationId xmlns:p14="http://schemas.microsoft.com/office/powerpoint/2010/main" val="2815439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AI Pathway</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sz="3600" dirty="0"/>
              <a:t>A Behind the Scenes Look at Machine Learning, AI and DL</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sz="2000" dirty="0"/>
              <a:t>Anna Hoffman</a:t>
            </a:r>
          </a:p>
          <a:p>
            <a:r>
              <a:rPr lang="en-US" sz="2000" dirty="0"/>
              <a:t>Data &amp; Applied Scientist, Microsoft</a:t>
            </a:r>
          </a:p>
        </p:txBody>
      </p:sp>
    </p:spTree>
    <p:extLst>
      <p:ext uri="{BB962C8B-B14F-4D97-AF65-F5344CB8AC3E}">
        <p14:creationId xmlns:p14="http://schemas.microsoft.com/office/powerpoint/2010/main" val="1798507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1062"/>
            <a:ext cx="7886700" cy="994172"/>
          </a:xfrm>
        </p:spPr>
        <p:txBody>
          <a:bodyPr/>
          <a:lstStyle/>
          <a:p>
            <a:r>
              <a:rPr lang="en-US" dirty="0"/>
              <a:t>Example Code</a:t>
            </a:r>
          </a:p>
        </p:txBody>
      </p:sp>
      <p:sp>
        <p:nvSpPr>
          <p:cNvPr id="3" name="Rectangle 2">
            <a:extLst>
              <a:ext uri="{FF2B5EF4-FFF2-40B4-BE49-F238E27FC236}">
                <a16:creationId xmlns:a16="http://schemas.microsoft.com/office/drawing/2014/main" id="{75C586FF-120C-8B41-9AA4-25ECE7B65E2F}"/>
              </a:ext>
            </a:extLst>
          </p:cNvPr>
          <p:cNvSpPr/>
          <p:nvPr/>
        </p:nvSpPr>
        <p:spPr>
          <a:xfrm>
            <a:off x="359764" y="843197"/>
            <a:ext cx="8510666" cy="4039567"/>
          </a:xfrm>
          <a:prstGeom prst="rect">
            <a:avLst/>
          </a:prstGeom>
        </p:spPr>
        <p:txBody>
          <a:bodyPr wrap="square">
            <a:spAutoFit/>
          </a:bodyPr>
          <a:lstStyle/>
          <a:p>
            <a:pPr defTabSz="685800"/>
            <a:r>
              <a:rPr lang="en-US" sz="1350" b="1" dirty="0">
                <a:solidFill>
                  <a:srgbClr val="FF0000"/>
                </a:solidFill>
                <a:latin typeface="Calibri" panose="020F0502020204030204"/>
              </a:rPr>
              <a:t># a) linear algorithms</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fit.lda</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lda</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b) nonlinear algorithms</a:t>
            </a:r>
          </a:p>
          <a:p>
            <a:pPr defTabSz="685800"/>
            <a:r>
              <a:rPr lang="en-US" sz="1350" b="1" dirty="0">
                <a:solidFill>
                  <a:prstClr val="black"/>
                </a:solidFill>
                <a:latin typeface="Calibri" panose="020F0502020204030204"/>
              </a:rPr>
              <a:t>  # CART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fit.cart</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rpart</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a:t>
            </a:r>
            <a:r>
              <a:rPr lang="en-US" sz="1350" b="1" dirty="0" err="1">
                <a:solidFill>
                  <a:prstClr val="black"/>
                </a:solidFill>
                <a:latin typeface="Calibri" panose="020F0502020204030204"/>
              </a:rPr>
              <a:t>kNN</a:t>
            </a:r>
            <a:endParaRPr lang="en-US" sz="1350" b="1" dirty="0">
              <a:solidFill>
                <a:prstClr val="black"/>
              </a:solidFill>
              <a:latin typeface="Calibri" panose="020F0502020204030204"/>
            </a:endParaRP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fit.knn</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knn</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c) advanced algorithms</a:t>
            </a:r>
          </a:p>
          <a:p>
            <a:pPr defTabSz="685800"/>
            <a:r>
              <a:rPr lang="en-US" sz="1350" b="1" dirty="0">
                <a:solidFill>
                  <a:prstClr val="black"/>
                </a:solidFill>
                <a:latin typeface="Calibri" panose="020F0502020204030204"/>
              </a:rPr>
              <a:t>  # SVM</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fit.svm</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svmRadial</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Random Forest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fit.rf</a:t>
            </a:r>
            <a:r>
              <a:rPr lang="en-US" sz="1350" dirty="0">
                <a:solidFill>
                  <a:prstClr val="black"/>
                </a:solidFill>
                <a:latin typeface="Calibri" panose="020F0502020204030204"/>
              </a:rPr>
              <a:t> &lt;- train(Species~., data=dataset, method="rf",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p:txBody>
      </p:sp>
      <p:sp>
        <p:nvSpPr>
          <p:cNvPr id="4" name="Rectangle 3">
            <a:extLst>
              <a:ext uri="{FF2B5EF4-FFF2-40B4-BE49-F238E27FC236}">
                <a16:creationId xmlns:a16="http://schemas.microsoft.com/office/drawing/2014/main" id="{D670A1C7-98C6-5346-A961-3B187BD3D76E}"/>
              </a:ext>
            </a:extLst>
          </p:cNvPr>
          <p:cNvSpPr/>
          <p:nvPr/>
        </p:nvSpPr>
        <p:spPr>
          <a:xfrm>
            <a:off x="2690735" y="4855440"/>
            <a:ext cx="6854252" cy="300082"/>
          </a:xfrm>
          <a:prstGeom prst="rect">
            <a:avLst/>
          </a:prstGeom>
        </p:spPr>
        <p:txBody>
          <a:bodyPr wrap="square">
            <a:spAutoFit/>
          </a:bodyPr>
          <a:lstStyle/>
          <a:p>
            <a:pPr defTabSz="685800"/>
            <a:r>
              <a:rPr lang="en-US" sz="1350" i="1" dirty="0">
                <a:solidFill>
                  <a:srgbClr val="FF0000"/>
                </a:solidFill>
                <a:latin typeface="Calibri" panose="020F0502020204030204"/>
              </a:rPr>
              <a:t>Source: https://</a:t>
            </a:r>
            <a:r>
              <a:rPr lang="en-US" sz="1350" i="1" dirty="0" err="1">
                <a:solidFill>
                  <a:srgbClr val="FF0000"/>
                </a:solidFill>
                <a:latin typeface="Calibri" panose="020F0502020204030204"/>
              </a:rPr>
              <a:t>machinelearningmastery.com</a:t>
            </a:r>
            <a:r>
              <a:rPr lang="en-US" sz="1350" i="1" dirty="0">
                <a:solidFill>
                  <a:srgbClr val="FF0000"/>
                </a:solidFill>
                <a:latin typeface="Calibri" panose="020F0502020204030204"/>
              </a:rPr>
              <a:t>/machine-learning-in-r-step-by-step/</a:t>
            </a:r>
          </a:p>
        </p:txBody>
      </p:sp>
    </p:spTree>
    <p:extLst>
      <p:ext uri="{BB962C8B-B14F-4D97-AF65-F5344CB8AC3E}">
        <p14:creationId xmlns:p14="http://schemas.microsoft.com/office/powerpoint/2010/main" val="2147705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Deep Learning</a:t>
            </a:r>
          </a:p>
        </p:txBody>
      </p:sp>
    </p:spTree>
    <p:extLst>
      <p:ext uri="{BB962C8B-B14F-4D97-AF65-F5344CB8AC3E}">
        <p14:creationId xmlns:p14="http://schemas.microsoft.com/office/powerpoint/2010/main" val="1893440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Deep Learning</a:t>
            </a:r>
          </a:p>
        </p:txBody>
      </p:sp>
    </p:spTree>
    <p:extLst>
      <p:ext uri="{BB962C8B-B14F-4D97-AF65-F5344CB8AC3E}">
        <p14:creationId xmlns:p14="http://schemas.microsoft.com/office/powerpoint/2010/main" val="627943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30" name="Picture 6" descr="See the source image">
            <a:extLst>
              <a:ext uri="{FF2B5EF4-FFF2-40B4-BE49-F238E27FC236}">
                <a16:creationId xmlns:a16="http://schemas.microsoft.com/office/drawing/2014/main" id="{47AC7DE5-C2CC-A14E-A1CC-7548F7F5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913" y="1249733"/>
            <a:ext cx="3708035" cy="146024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AF4A526-6955-F54F-B97B-1FA2D7B24CFA}"/>
              </a:ext>
            </a:extLst>
          </p:cNvPr>
          <p:cNvCxnSpPr>
            <a:cxnSpLocks/>
          </p:cNvCxnSpPr>
          <p:nvPr/>
        </p:nvCxnSpPr>
        <p:spPr>
          <a:xfrm>
            <a:off x="1382316" y="2709977"/>
            <a:ext cx="0" cy="75592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1818D0ED-8B66-404E-BD80-9BD786EB05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0150" y="3563422"/>
            <a:ext cx="2871788" cy="1383544"/>
          </a:xfrm>
          <a:prstGeom prst="rect">
            <a:avLst/>
          </a:prstGeom>
          <a:extLst>
            <a:ext uri="{909E8E84-426E-40DD-AFC4-6F175D3DCCD1}">
              <a14:hiddenFill xmlns:a14="http://schemas.microsoft.com/office/drawing/2010/main">
                <a:solidFill>
                  <a:srgbClr val="FFFFFF"/>
                </a:solidFill>
              </a14:hiddenFill>
            </a:ext>
          </a:extLst>
        </p:spPr>
        <p:style>
          <a:lnRef idx="0">
            <a:schemeClr val="dk1"/>
          </a:lnRef>
          <a:fillRef idx="3">
            <a:schemeClr val="dk1"/>
          </a:fillRef>
          <a:effectRef idx="3">
            <a:schemeClr val="dk1"/>
          </a:effectRef>
          <a:fontRef idx="minor">
            <a:schemeClr val="lt1"/>
          </a:fontRef>
        </p:style>
      </p:pic>
      <p:sp>
        <p:nvSpPr>
          <p:cNvPr id="4" name="Rectangle 3">
            <a:extLst>
              <a:ext uri="{FF2B5EF4-FFF2-40B4-BE49-F238E27FC236}">
                <a16:creationId xmlns:a16="http://schemas.microsoft.com/office/drawing/2014/main" id="{9964EC51-DE2B-4303-A11D-FA21993B68A2}"/>
              </a:ext>
            </a:extLst>
          </p:cNvPr>
          <p:cNvSpPr/>
          <p:nvPr/>
        </p:nvSpPr>
        <p:spPr>
          <a:xfrm>
            <a:off x="2292930" y="3571387"/>
            <a:ext cx="706792"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F3FDF9F-3DFC-4AA7-BCEF-A4A3C3C59E44}"/>
                  </a:ext>
                </a:extLst>
              </p:cNvPr>
              <p:cNvSpPr txBox="1"/>
              <p:nvPr/>
            </p:nvSpPr>
            <p:spPr>
              <a:xfrm>
                <a:off x="4572000" y="1123475"/>
                <a:ext cx="1618328" cy="802014"/>
              </a:xfrm>
              <a:prstGeom prst="rect">
                <a:avLst/>
              </a:prstGeom>
              <a:noFill/>
            </p:spPr>
            <p:txBody>
              <a:bodyPr wrap="none" lIns="0" tIns="0" rIns="0" bIns="0" rtlCol="0">
                <a:spAutoFit/>
              </a:bodyPr>
              <a:lstStyle/>
              <a:p>
                <a:r>
                  <a:rPr lang="en-US" dirty="0">
                    <a:latin typeface="Cambria Math" panose="02040503050406030204" pitchFamily="18" charset="0"/>
                  </a:rPr>
                  <a:t>e.g. Sigmoid:</a:t>
                </a:r>
                <a:endParaRPr lang="en-US" b="0"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sSup>
                            <m:sSupPr>
                              <m:ctrlPr>
                                <a:rPr lang="en-US" i="1" dirty="0">
                                  <a:latin typeface="Cambria Math" panose="02040503050406030204" pitchFamily="18" charset="0"/>
                                </a:rPr>
                              </m:ctrlPr>
                            </m:sSupPr>
                            <m:e>
                              <m:r>
                                <a:rPr lang="en-US" b="0" i="1" dirty="0" smtClean="0">
                                  <a:latin typeface="Cambria Math" panose="02040503050406030204" pitchFamily="18" charset="0"/>
                                </a:rPr>
                                <m:t>1+</m:t>
                              </m:r>
                              <m:r>
                                <a:rPr lang="en-US" i="1" dirty="0">
                                  <a:latin typeface="Cambria Math" panose="02040503050406030204" pitchFamily="18" charset="0"/>
                                </a:rPr>
                                <m:t>𝑒</m:t>
                              </m:r>
                            </m:e>
                            <m:sup>
                              <m:r>
                                <a:rPr lang="en-US" b="0" i="1" dirty="0" smtClean="0">
                                  <a:latin typeface="Cambria Math" panose="02040503050406030204" pitchFamily="18" charset="0"/>
                                </a:rPr>
                                <m:t>−</m:t>
                              </m:r>
                              <m:r>
                                <a:rPr lang="en-US" i="1" dirty="0">
                                  <a:latin typeface="Cambria Math" panose="02040503050406030204" pitchFamily="18" charset="0"/>
                                </a:rPr>
                                <m:t>𝑥</m:t>
                              </m:r>
                            </m:sup>
                          </m:sSup>
                        </m:den>
                      </m:f>
                    </m:oMath>
                  </m:oMathPara>
                </a14:m>
                <a:endParaRPr lang="en-US" b="0" dirty="0"/>
              </a:p>
            </p:txBody>
          </p:sp>
        </mc:Choice>
        <mc:Fallback>
          <p:sp>
            <p:nvSpPr>
              <p:cNvPr id="7" name="TextBox 6">
                <a:extLst>
                  <a:ext uri="{FF2B5EF4-FFF2-40B4-BE49-F238E27FC236}">
                    <a16:creationId xmlns:a16="http://schemas.microsoft.com/office/drawing/2014/main" id="{0F3FDF9F-3DFC-4AA7-BCEF-A4A3C3C59E44}"/>
                  </a:ext>
                </a:extLst>
              </p:cNvPr>
              <p:cNvSpPr txBox="1">
                <a:spLocks noRot="1" noChangeAspect="1" noMove="1" noResize="1" noEditPoints="1" noAdjustHandles="1" noChangeArrowheads="1" noChangeShapeType="1" noTextEdit="1"/>
              </p:cNvSpPr>
              <p:nvPr/>
            </p:nvSpPr>
            <p:spPr>
              <a:xfrm>
                <a:off x="4572000" y="1123475"/>
                <a:ext cx="1618328" cy="802014"/>
              </a:xfrm>
              <a:prstGeom prst="rect">
                <a:avLst/>
              </a:prstGeom>
              <a:blipFill>
                <a:blip r:embed="rId6"/>
                <a:stretch>
                  <a:fillRect l="-8679" t="-10606"/>
                </a:stretch>
              </a:blipFill>
            </p:spPr>
            <p:txBody>
              <a:bodyPr/>
              <a:lstStyle/>
              <a:p>
                <a:r>
                  <a:rPr lang="en-US">
                    <a:noFill/>
                  </a:rPr>
                  <a:t> </a:t>
                </a:r>
              </a:p>
            </p:txBody>
          </p:sp>
        </mc:Fallback>
      </mc:AlternateContent>
      <p:pic>
        <p:nvPicPr>
          <p:cNvPr id="8" name="Picture 4">
            <a:extLst>
              <a:ext uri="{FF2B5EF4-FFF2-40B4-BE49-F238E27FC236}">
                <a16:creationId xmlns:a16="http://schemas.microsoft.com/office/drawing/2014/main" id="{4D22B2FC-4018-4797-A709-CA369F3F3F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3408" y="794360"/>
            <a:ext cx="2193794" cy="146024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EB7D2BF-96CD-4210-88AE-40F8B1F6DF93}"/>
              </a:ext>
            </a:extLst>
          </p:cNvPr>
          <p:cNvGrpSpPr/>
          <p:nvPr/>
        </p:nvGrpSpPr>
        <p:grpSpPr>
          <a:xfrm>
            <a:off x="3299460" y="1524482"/>
            <a:ext cx="5197742" cy="2163598"/>
            <a:chOff x="3299460" y="1524482"/>
            <a:chExt cx="5197742" cy="2163598"/>
          </a:xfrm>
        </p:grpSpPr>
        <p:cxnSp>
          <p:nvCxnSpPr>
            <p:cNvPr id="14" name="Straight Connector 13">
              <a:extLst>
                <a:ext uri="{FF2B5EF4-FFF2-40B4-BE49-F238E27FC236}">
                  <a16:creationId xmlns:a16="http://schemas.microsoft.com/office/drawing/2014/main" id="{0C9F0F62-EA07-48AF-AD71-BD586CC12CD7}"/>
                </a:ext>
              </a:extLst>
            </p:cNvPr>
            <p:cNvCxnSpPr>
              <a:cxnSpLocks/>
            </p:cNvCxnSpPr>
            <p:nvPr/>
          </p:nvCxnSpPr>
          <p:spPr>
            <a:xfrm flipH="1">
              <a:off x="3299460" y="1524482"/>
              <a:ext cx="1165860" cy="216359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18697BF-98C7-4873-86F9-53428A996903}"/>
                </a:ext>
              </a:extLst>
            </p:cNvPr>
            <p:cNvCxnSpPr>
              <a:cxnSpLocks/>
            </p:cNvCxnSpPr>
            <p:nvPr/>
          </p:nvCxnSpPr>
          <p:spPr>
            <a:xfrm flipH="1">
              <a:off x="3299460" y="2254604"/>
              <a:ext cx="5197742" cy="1433476"/>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C1A5D060-0814-459C-B33A-199410A8FF94}"/>
              </a:ext>
            </a:extLst>
          </p:cNvPr>
          <p:cNvSpPr/>
          <p:nvPr/>
        </p:nvSpPr>
        <p:spPr>
          <a:xfrm>
            <a:off x="1133003" y="3473134"/>
            <a:ext cx="3006081" cy="15641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BADB223F-374C-4F58-B890-4F8C3BCD6A1A}"/>
              </a:ext>
            </a:extLst>
          </p:cNvPr>
          <p:cNvSpPr txBox="1"/>
          <p:nvPr/>
        </p:nvSpPr>
        <p:spPr>
          <a:xfrm>
            <a:off x="1461372" y="3134082"/>
            <a:ext cx="1944703" cy="369332"/>
          </a:xfrm>
          <a:prstGeom prst="rect">
            <a:avLst/>
          </a:prstGeom>
          <a:noFill/>
        </p:spPr>
        <p:txBody>
          <a:bodyPr wrap="square" rtlCol="0">
            <a:spAutoFit/>
          </a:bodyPr>
          <a:lstStyle/>
          <a:p>
            <a:r>
              <a:rPr lang="en-US" dirty="0">
                <a:solidFill>
                  <a:schemeClr val="accent1"/>
                </a:solidFill>
              </a:rPr>
              <a:t>feedforward</a:t>
            </a: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4EFFA2E1-0978-441F-9A90-EF0ABCABCFB3}"/>
                  </a:ext>
                </a:extLst>
              </p:cNvPr>
              <p:cNvSpPr txBox="1"/>
              <p:nvPr/>
            </p:nvSpPr>
            <p:spPr>
              <a:xfrm>
                <a:off x="4650219" y="881765"/>
                <a:ext cx="3677866" cy="1661993"/>
              </a:xfrm>
              <a:prstGeom prst="rect">
                <a:avLst/>
              </a:prstGeom>
              <a:noFill/>
            </p:spPr>
            <p:txBody>
              <a:bodyPr wrap="none" lIns="0" tIns="0" rIns="0" bIns="0" rtlCol="0">
                <a:spAutoFit/>
              </a:bodyPr>
              <a:lstStyle/>
              <a:p>
                <a:r>
                  <a:rPr lang="en-US" dirty="0">
                    <a:latin typeface="Cambria Math" panose="02040503050406030204" pitchFamily="18" charset="0"/>
                  </a:rPr>
                  <a:t>e.g. sum-of-squares loss:</a:t>
                </a:r>
              </a:p>
              <a:p>
                <a:pPr/>
                <a14:m>
                  <m:oMath xmlns:m="http://schemas.openxmlformats.org/officeDocument/2006/math">
                    <m:r>
                      <a:rPr lang="en-US" i="1">
                        <a:latin typeface="Cambria Math" panose="02040503050406030204" pitchFamily="18" charset="0"/>
                      </a:rPr>
                      <m:t>𝐿𝑜𝑠𝑠</m:t>
                    </m:r>
                    <m:r>
                      <a:rPr lang="en-US" i="1">
                        <a:latin typeface="Cambria Math" panose="02040503050406030204" pitchFamily="18" charset="0"/>
                      </a:rPr>
                      <m:t>(</m:t>
                    </m:r>
                    <m:r>
                      <m:rPr>
                        <m:sty m:val="p"/>
                      </m:rPr>
                      <a:rPr lang="en-US">
                        <a:latin typeface="Cambria Math" panose="02040503050406030204" pitchFamily="18" charset="0"/>
                      </a:rPr>
                      <m:t>y</m:t>
                    </m:r>
                    <m:r>
                      <a:rPr lang="en-US" i="1">
                        <a:latin typeface="Cambria Math" panose="02040503050406030204" pitchFamily="18" charset="0"/>
                      </a:rPr>
                      <m:t>, </m:t>
                    </m:r>
                    <m:r>
                      <a:rPr lang="cy-GB">
                        <a:latin typeface="Cambria Math" panose="02040503050406030204" pitchFamily="18" charset="0"/>
                      </a:rPr>
                      <m:t>ŷ</m:t>
                    </m:r>
                    <m:r>
                      <a:rPr lang="en-US" i="1">
                        <a:latin typeface="Cambria Math" panose="02040503050406030204" pitchFamily="18" charset="0"/>
                      </a:rPr>
                      <m:t>)=</m:t>
                    </m:r>
                  </m:oMath>
                </a14:m>
                <a:r>
                  <a:rPr lang="en-US" b="0" dirty="0">
                    <a:latin typeface="Cambria Math" panose="02040503050406030204" pitchFamily="18" charset="0"/>
                  </a:rPr>
                  <a:t> </a:t>
                </a:r>
                <a14:m>
                  <m:oMath xmlns:m="http://schemas.openxmlformats.org/officeDocument/2006/math">
                    <m:nary>
                      <m:naryPr>
                        <m:chr m:val="∑"/>
                        <m:subHide m:val="on"/>
                        <m:supHide m:val="on"/>
                        <m:ctrlPr>
                          <a:rPr lang="en-US" b="0" i="1" dirty="0" smtClean="0">
                            <a:latin typeface="Cambria Math" panose="02040503050406030204" pitchFamily="18" charset="0"/>
                          </a:rPr>
                        </m:ctrlPr>
                      </m:naryPr>
                      <m:sub/>
                      <m:sup/>
                      <m:e>
                        <m:r>
                          <a:rPr lang="en-US" i="1" dirty="0">
                            <a:latin typeface="Cambria Math" panose="02040503050406030204" pitchFamily="18" charset="0"/>
                          </a:rPr>
                          <m:t>(</m:t>
                        </m:r>
                        <m:r>
                          <m:rPr>
                            <m:sty m:val="p"/>
                          </m:rPr>
                          <a:rPr lang="en-US">
                            <a:latin typeface="Cambria Math" panose="02040503050406030204" pitchFamily="18" charset="0"/>
                          </a:rPr>
                          <m:t>y</m:t>
                        </m:r>
                        <m:r>
                          <a:rPr lang="en-US">
                            <a:latin typeface="Cambria Math" panose="02040503050406030204" pitchFamily="18" charset="0"/>
                          </a:rPr>
                          <m:t>−ŷ</m:t>
                        </m:r>
                        <m:r>
                          <m:rPr>
                            <m:nor/>
                          </m:rPr>
                          <a:rPr lang="en-US" dirty="0">
                            <a:latin typeface="Cambria Math" panose="02040503050406030204" pitchFamily="18" charset="0"/>
                          </a:rPr>
                          <m:t>)² </m:t>
                        </m:r>
                      </m:e>
                    </m:nary>
                  </m:oMath>
                </a14:m>
                <a:endParaRPr lang="en-US" b="0" i="1" dirty="0">
                  <a:latin typeface="Cambria Math" panose="02040503050406030204" pitchFamily="18" charset="0"/>
                </a:endParaRPr>
              </a:p>
              <a:p>
                <a:pPr/>
                <a:endParaRPr lang="en-US" b="0" i="1" dirty="0">
                  <a:latin typeface="Cambria Math" panose="02040503050406030204" pitchFamily="18" charset="0"/>
                </a:endParaRPr>
              </a:p>
              <a:p>
                <a:pPr/>
                <a:r>
                  <a:rPr lang="en-US" dirty="0">
                    <a:latin typeface="Cambria Math" panose="02040503050406030204" pitchFamily="18" charset="0"/>
                  </a:rPr>
                  <a:t>How is loss changing?</a:t>
                </a:r>
                <a:endParaRPr lang="en-US" b="0" i="1" dirty="0">
                  <a:latin typeface="Cambria Math" panose="02040503050406030204" pitchFamily="18" charset="0"/>
                </a:endParaRPr>
              </a:p>
              <a:p>
                <a:pPr/>
                <a14:m>
                  <m:oMath xmlns:m="http://schemas.openxmlformats.org/officeDocument/2006/math">
                    <m:r>
                      <a:rPr lang="en-US" b="0" i="1" dirty="0" smtClean="0">
                        <a:latin typeface="Cambria Math" panose="02040503050406030204" pitchFamily="18" charset="0"/>
                      </a:rPr>
                      <m:t>= 2(</m:t>
                    </m:r>
                    <m:r>
                      <m:rPr>
                        <m:sty m:val="p"/>
                      </m:rPr>
                      <a:rPr lang="en-US">
                        <a:latin typeface="Cambria Math" panose="02040503050406030204" pitchFamily="18" charset="0"/>
                      </a:rPr>
                      <m:t>y</m:t>
                    </m:r>
                    <m:r>
                      <a:rPr lang="en-US" b="0" i="0" smtClean="0">
                        <a:latin typeface="Cambria Math" panose="02040503050406030204" pitchFamily="18" charset="0"/>
                      </a:rPr>
                      <m:t>−</m:t>
                    </m:r>
                    <m:r>
                      <a:rPr lang="cy-GB">
                        <a:latin typeface="Cambria Math" panose="02040503050406030204" pitchFamily="18" charset="0"/>
                      </a:rPr>
                      <m:t>ŷ</m:t>
                    </m:r>
                  </m:oMath>
                </a14:m>
                <a:r>
                  <a:rPr lang="en-US" dirty="0">
                    <a:latin typeface="Cambria Math" panose="02040503050406030204" pitchFamily="18" charset="0"/>
                  </a:rPr>
                  <a:t>)(derivative of sigmoid)(x)</a:t>
                </a:r>
              </a:p>
              <a:p>
                <a:pPr/>
                <a:r>
                  <a:rPr lang="en-US" dirty="0">
                    <a:latin typeface="Cambria Math" panose="02040503050406030204" pitchFamily="18" charset="0"/>
                  </a:rPr>
                  <a:t>(Derivative of </a:t>
                </a:r>
                <a14:m>
                  <m:oMath xmlns:m="http://schemas.openxmlformats.org/officeDocument/2006/math">
                    <m:r>
                      <a:rPr lang="en-US" i="1">
                        <a:latin typeface="Cambria Math" panose="02040503050406030204" pitchFamily="18" charset="0"/>
                      </a:rPr>
                      <m:t>𝐿𝑜𝑠𝑠</m:t>
                    </m:r>
                    <m:r>
                      <a:rPr lang="en-US" i="1">
                        <a:latin typeface="Cambria Math" panose="02040503050406030204" pitchFamily="18" charset="0"/>
                      </a:rPr>
                      <m:t>(</m:t>
                    </m:r>
                    <m:r>
                      <m:rPr>
                        <m:sty m:val="p"/>
                      </m:rPr>
                      <a:rPr lang="en-US">
                        <a:latin typeface="Cambria Math" panose="02040503050406030204" pitchFamily="18" charset="0"/>
                      </a:rPr>
                      <m:t>y</m:t>
                    </m:r>
                    <m:r>
                      <a:rPr lang="en-US" i="1">
                        <a:latin typeface="Cambria Math" panose="02040503050406030204" pitchFamily="18" charset="0"/>
                      </a:rPr>
                      <m:t>, </m:t>
                    </m:r>
                    <m:r>
                      <a:rPr lang="cy-GB" smtClean="0">
                        <a:latin typeface="Cambria Math" panose="02040503050406030204" pitchFamily="18" charset="0"/>
                      </a:rPr>
                      <m:t>ŷ</m:t>
                    </m:r>
                    <m:r>
                      <a:rPr lang="en-US" i="1" smtClean="0">
                        <a:latin typeface="Cambria Math" panose="02040503050406030204" pitchFamily="18" charset="0"/>
                      </a:rPr>
                      <m:t>)</m:t>
                    </m:r>
                    <m:r>
                      <a:rPr lang="en-US" b="0" i="1" smtClean="0">
                        <a:latin typeface="Cambria Math" panose="02040503050406030204" pitchFamily="18" charset="0"/>
                      </a:rPr>
                      <m:t>)</m:t>
                    </m:r>
                  </m:oMath>
                </a14:m>
                <a:endParaRPr lang="en-US" dirty="0">
                  <a:latin typeface="Cambria Math" panose="02040503050406030204" pitchFamily="18" charset="0"/>
                </a:endParaRPr>
              </a:p>
            </p:txBody>
          </p:sp>
        </mc:Choice>
        <mc:Fallback>
          <p:sp>
            <p:nvSpPr>
              <p:cNvPr id="26" name="TextBox 25">
                <a:extLst>
                  <a:ext uri="{FF2B5EF4-FFF2-40B4-BE49-F238E27FC236}">
                    <a16:creationId xmlns:a16="http://schemas.microsoft.com/office/drawing/2014/main" id="{4EFFA2E1-0978-441F-9A90-EF0ABCABCFB3}"/>
                  </a:ext>
                </a:extLst>
              </p:cNvPr>
              <p:cNvSpPr txBox="1">
                <a:spLocks noRot="1" noChangeAspect="1" noMove="1" noResize="1" noEditPoints="1" noAdjustHandles="1" noChangeArrowheads="1" noChangeShapeType="1" noTextEdit="1"/>
              </p:cNvSpPr>
              <p:nvPr/>
            </p:nvSpPr>
            <p:spPr>
              <a:xfrm>
                <a:off x="4650219" y="881765"/>
                <a:ext cx="3677866" cy="1661993"/>
              </a:xfrm>
              <a:prstGeom prst="rect">
                <a:avLst/>
              </a:prstGeom>
              <a:blipFill>
                <a:blip r:embed="rId8"/>
                <a:stretch>
                  <a:fillRect l="-3980" t="-12868" r="-3317" b="-7353"/>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7C316FF7-A040-4144-8882-6E4D647AC8B5}"/>
              </a:ext>
            </a:extLst>
          </p:cNvPr>
          <p:cNvSpPr/>
          <p:nvPr/>
        </p:nvSpPr>
        <p:spPr>
          <a:xfrm>
            <a:off x="4578533" y="797645"/>
            <a:ext cx="3756921" cy="17773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59FA00A2-B5E5-4713-A0AC-FD4BBB8CEDDF}"/>
              </a:ext>
            </a:extLst>
          </p:cNvPr>
          <p:cNvSpPr txBox="1"/>
          <p:nvPr/>
        </p:nvSpPr>
        <p:spPr>
          <a:xfrm>
            <a:off x="4817562" y="480758"/>
            <a:ext cx="1944703" cy="369332"/>
          </a:xfrm>
          <a:prstGeom prst="rect">
            <a:avLst/>
          </a:prstGeom>
          <a:noFill/>
        </p:spPr>
        <p:txBody>
          <a:bodyPr wrap="square" rtlCol="0">
            <a:spAutoFit/>
          </a:bodyPr>
          <a:lstStyle/>
          <a:p>
            <a:r>
              <a:rPr lang="en-US" dirty="0">
                <a:solidFill>
                  <a:schemeClr val="accent1"/>
                </a:solidFill>
              </a:rPr>
              <a:t>backpropagation</a:t>
            </a:r>
          </a:p>
        </p:txBody>
      </p:sp>
      <p:sp>
        <p:nvSpPr>
          <p:cNvPr id="22" name="Rectangle 21">
            <a:extLst>
              <a:ext uri="{FF2B5EF4-FFF2-40B4-BE49-F238E27FC236}">
                <a16:creationId xmlns:a16="http://schemas.microsoft.com/office/drawing/2014/main" id="{3B25B683-BEEC-42D1-B2FC-25641F7C84B5}"/>
              </a:ext>
            </a:extLst>
          </p:cNvPr>
          <p:cNvSpPr/>
          <p:nvPr/>
        </p:nvSpPr>
        <p:spPr>
          <a:xfrm>
            <a:off x="5543337" y="3220514"/>
            <a:ext cx="1628203" cy="369332"/>
          </a:xfrm>
          <a:prstGeom prst="rect">
            <a:avLst/>
          </a:prstGeom>
        </p:spPr>
        <p:txBody>
          <a:bodyPr wrap="none">
            <a:spAutoFit/>
          </a:bodyPr>
          <a:lstStyle/>
          <a:p>
            <a:r>
              <a:rPr lang="en-US" dirty="0">
                <a:solidFill>
                  <a:schemeClr val="accent1"/>
                </a:solidFill>
              </a:rPr>
              <a:t>update weights</a:t>
            </a:r>
            <a:endParaRPr lang="en-US" dirty="0"/>
          </a:p>
        </p:txBody>
      </p:sp>
      <p:sp>
        <p:nvSpPr>
          <p:cNvPr id="31" name="TextBox 30">
            <a:extLst>
              <a:ext uri="{FF2B5EF4-FFF2-40B4-BE49-F238E27FC236}">
                <a16:creationId xmlns:a16="http://schemas.microsoft.com/office/drawing/2014/main" id="{FA0F0F45-8088-4381-8678-C4BFA0BC0FCE}"/>
              </a:ext>
            </a:extLst>
          </p:cNvPr>
          <p:cNvSpPr txBox="1"/>
          <p:nvPr/>
        </p:nvSpPr>
        <p:spPr>
          <a:xfrm>
            <a:off x="5508293" y="3531670"/>
            <a:ext cx="2982675" cy="553998"/>
          </a:xfrm>
          <a:prstGeom prst="rect">
            <a:avLst/>
          </a:prstGeom>
          <a:noFill/>
        </p:spPr>
        <p:txBody>
          <a:bodyPr wrap="none" lIns="0" tIns="0" rIns="0" bIns="0" rtlCol="0">
            <a:spAutoFit/>
          </a:bodyPr>
          <a:lstStyle/>
          <a:p>
            <a:pPr algn="ctr"/>
            <a:r>
              <a:rPr lang="en-US" dirty="0" err="1">
                <a:latin typeface="Cambria Math" panose="02040503050406030204" pitchFamily="18" charset="0"/>
              </a:rPr>
              <a:t>new_weights</a:t>
            </a:r>
            <a:r>
              <a:rPr lang="en-US" dirty="0">
                <a:latin typeface="Cambria Math" panose="02040503050406030204" pitchFamily="18" charset="0"/>
              </a:rPr>
              <a:t> =</a:t>
            </a:r>
          </a:p>
          <a:p>
            <a:pPr algn="ctr"/>
            <a:r>
              <a:rPr lang="en-US" dirty="0" err="1">
                <a:latin typeface="Cambria Math" panose="02040503050406030204" pitchFamily="18" charset="0"/>
              </a:rPr>
              <a:t>old_waits</a:t>
            </a:r>
            <a:r>
              <a:rPr lang="en-US" dirty="0">
                <a:latin typeface="Cambria Math" panose="02040503050406030204" pitchFamily="18" charset="0"/>
              </a:rPr>
              <a:t> + </a:t>
            </a:r>
            <a:r>
              <a:rPr lang="en-US" dirty="0" err="1">
                <a:latin typeface="Cambria Math" panose="02040503050406030204" pitchFamily="18" charset="0"/>
              </a:rPr>
              <a:t>derivative_of_loss</a:t>
            </a:r>
            <a:r>
              <a:rPr lang="en-US" dirty="0">
                <a:latin typeface="Cambria Math" panose="02040503050406030204" pitchFamily="18" charset="0"/>
              </a:rPr>
              <a:t> </a:t>
            </a:r>
          </a:p>
        </p:txBody>
      </p:sp>
      <p:sp>
        <p:nvSpPr>
          <p:cNvPr id="32" name="Rectangle 31">
            <a:extLst>
              <a:ext uri="{FF2B5EF4-FFF2-40B4-BE49-F238E27FC236}">
                <a16:creationId xmlns:a16="http://schemas.microsoft.com/office/drawing/2014/main" id="{1321CB2D-1240-492E-B931-5575FCC861CC}"/>
              </a:ext>
            </a:extLst>
          </p:cNvPr>
          <p:cNvSpPr/>
          <p:nvPr/>
        </p:nvSpPr>
        <p:spPr>
          <a:xfrm>
            <a:off x="5381164" y="3538623"/>
            <a:ext cx="3115537" cy="56996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D124BBAE-9F7A-4185-85DF-E0B0603C6518}"/>
              </a:ext>
            </a:extLst>
          </p:cNvPr>
          <p:cNvSpPr txBox="1"/>
          <p:nvPr/>
        </p:nvSpPr>
        <p:spPr>
          <a:xfrm>
            <a:off x="1569825" y="674049"/>
            <a:ext cx="1944703" cy="369332"/>
          </a:xfrm>
          <a:prstGeom prst="rect">
            <a:avLst/>
          </a:prstGeom>
          <a:noFill/>
        </p:spPr>
        <p:txBody>
          <a:bodyPr wrap="square" rtlCol="0">
            <a:spAutoFit/>
          </a:bodyPr>
          <a:lstStyle/>
          <a:p>
            <a:r>
              <a:rPr lang="en-US" dirty="0">
                <a:solidFill>
                  <a:schemeClr val="accent1"/>
                </a:solidFill>
              </a:rPr>
              <a:t>feedforward </a:t>
            </a:r>
            <a:r>
              <a:rPr lang="en-US" dirty="0">
                <a:solidFill>
                  <a:schemeClr val="accent1"/>
                </a:solidFill>
                <a:sym typeface="Wingdings" panose="05000000000000000000" pitchFamily="2" charset="2"/>
              </a:rPr>
              <a:t> </a:t>
            </a:r>
            <a:endParaRPr lang="en-US" dirty="0">
              <a:solidFill>
                <a:schemeClr val="accent1"/>
              </a:solidFill>
            </a:endParaRPr>
          </a:p>
        </p:txBody>
      </p:sp>
      <p:sp>
        <p:nvSpPr>
          <p:cNvPr id="34" name="TextBox 33">
            <a:extLst>
              <a:ext uri="{FF2B5EF4-FFF2-40B4-BE49-F238E27FC236}">
                <a16:creationId xmlns:a16="http://schemas.microsoft.com/office/drawing/2014/main" id="{9BBD0834-BBED-4DEF-8C70-D7EEBD92453B}"/>
              </a:ext>
            </a:extLst>
          </p:cNvPr>
          <p:cNvSpPr txBox="1"/>
          <p:nvPr/>
        </p:nvSpPr>
        <p:spPr>
          <a:xfrm>
            <a:off x="1652827" y="938809"/>
            <a:ext cx="2229563" cy="369332"/>
          </a:xfrm>
          <a:prstGeom prst="rect">
            <a:avLst/>
          </a:prstGeom>
          <a:noFill/>
        </p:spPr>
        <p:txBody>
          <a:bodyPr wrap="square" rtlCol="0">
            <a:spAutoFit/>
          </a:bodyPr>
          <a:lstStyle/>
          <a:p>
            <a:r>
              <a:rPr lang="en-US" dirty="0">
                <a:solidFill>
                  <a:schemeClr val="accent1"/>
                </a:solidFill>
                <a:sym typeface="Wingdings" panose="05000000000000000000" pitchFamily="2" charset="2"/>
              </a:rPr>
              <a:t> </a:t>
            </a:r>
            <a:r>
              <a:rPr lang="en-US" dirty="0">
                <a:solidFill>
                  <a:schemeClr val="accent1"/>
                </a:solidFill>
              </a:rPr>
              <a:t>backprop</a:t>
            </a:r>
          </a:p>
        </p:txBody>
      </p:sp>
    </p:spTree>
    <p:extLst>
      <p:ext uri="{BB962C8B-B14F-4D97-AF65-F5344CB8AC3E}">
        <p14:creationId xmlns:p14="http://schemas.microsoft.com/office/powerpoint/2010/main" val="427332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dissolv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33"/>
                                        </p:tgtEl>
                                      </p:cBhvr>
                                    </p:animEffect>
                                    <p:set>
                                      <p:cBhvr>
                                        <p:cTn id="87" dur="1" fill="hold">
                                          <p:stCondLst>
                                            <p:cond delay="499"/>
                                          </p:stCondLst>
                                        </p:cTn>
                                        <p:tgtEl>
                                          <p:spTgt spid="33"/>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2" nodeType="clickEffect">
                                  <p:stCondLst>
                                    <p:cond delay="0"/>
                                  </p:stCondLst>
                                  <p:childTnLst>
                                    <p:set>
                                      <p:cBhvr>
                                        <p:cTn id="100" dur="1" fill="hold">
                                          <p:stCondLst>
                                            <p:cond delay="0"/>
                                          </p:stCondLst>
                                        </p:cTn>
                                        <p:tgtEl>
                                          <p:spTgt spid="3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3" nodeType="clickEffect">
                                  <p:stCondLst>
                                    <p:cond delay="0"/>
                                  </p:stCondLst>
                                  <p:childTnLst>
                                    <p:animEffect transition="out" filter="fade">
                                      <p:cBhvr>
                                        <p:cTn id="104" dur="500"/>
                                        <p:tgtEl>
                                          <p:spTgt spid="33"/>
                                        </p:tgtEl>
                                      </p:cBhvr>
                                    </p:animEffect>
                                    <p:set>
                                      <p:cBhvr>
                                        <p:cTn id="105" dur="1" fill="hold">
                                          <p:stCondLst>
                                            <p:cond delay="499"/>
                                          </p:stCondLst>
                                        </p:cTn>
                                        <p:tgtEl>
                                          <p:spTgt spid="33"/>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2" nodeType="clickEffect">
                                  <p:stCondLst>
                                    <p:cond delay="0"/>
                                  </p:stCondLst>
                                  <p:childTnLst>
                                    <p:set>
                                      <p:cBhvr>
                                        <p:cTn id="109" dur="1" fill="hold">
                                          <p:stCondLst>
                                            <p:cond delay="0"/>
                                          </p:stCondLst>
                                        </p:cTn>
                                        <p:tgtEl>
                                          <p:spTgt spid="34"/>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grpId="3" nodeType="clickEffect">
                                  <p:stCondLst>
                                    <p:cond delay="0"/>
                                  </p:stCondLst>
                                  <p:childTnLst>
                                    <p:animEffect transition="out" filter="fade">
                                      <p:cBhvr>
                                        <p:cTn id="113" dur="500"/>
                                        <p:tgtEl>
                                          <p:spTgt spid="34"/>
                                        </p:tgtEl>
                                      </p:cBhvr>
                                    </p:animEffect>
                                    <p:set>
                                      <p:cBhvr>
                                        <p:cTn id="114"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19" grpId="0" animBg="1"/>
      <p:bldP spid="20" grpId="0"/>
      <p:bldP spid="26" grpId="0"/>
      <p:bldP spid="27" grpId="0" animBg="1"/>
      <p:bldP spid="28" grpId="0"/>
      <p:bldP spid="22" grpId="0"/>
      <p:bldP spid="31" grpId="0"/>
      <p:bldP spid="32" grpId="0" animBg="1"/>
      <p:bldP spid="33" grpId="0"/>
      <p:bldP spid="33" grpId="1"/>
      <p:bldP spid="33" grpId="2"/>
      <p:bldP spid="33" grpId="3"/>
      <p:bldP spid="34" grpId="0"/>
      <p:bldP spid="34" grpId="1"/>
      <p:bldP spid="34" grpId="2"/>
      <p:bldP spid="34" grpId="3"/>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28" name="Picture 4" descr="See the source image">
            <a:extLst>
              <a:ext uri="{FF2B5EF4-FFF2-40B4-BE49-F238E27FC236}">
                <a16:creationId xmlns:a16="http://schemas.microsoft.com/office/drawing/2014/main" id="{314D0397-592B-0A48-8945-39428659C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94" y="1108595"/>
            <a:ext cx="4755524" cy="39063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B15E25D-1CB0-4BF9-B39E-846836F54D2C}"/>
              </a:ext>
            </a:extLst>
          </p:cNvPr>
          <p:cNvSpPr/>
          <p:nvPr/>
        </p:nvSpPr>
        <p:spPr>
          <a:xfrm>
            <a:off x="5433770" y="1312664"/>
            <a:ext cx="3104012" cy="923330"/>
          </a:xfrm>
          <a:prstGeom prst="rect">
            <a:avLst/>
          </a:prstGeom>
        </p:spPr>
        <p:txBody>
          <a:bodyPr wrap="square">
            <a:spAutoFit/>
          </a:bodyPr>
          <a:lstStyle/>
          <a:p>
            <a:r>
              <a:rPr lang="en-US" dirty="0"/>
              <a:t>Over many iterations and with enough data, layers may start to represent </a:t>
            </a:r>
            <a:r>
              <a:rPr lang="en-US" b="1" dirty="0"/>
              <a:t>features</a:t>
            </a:r>
          </a:p>
        </p:txBody>
      </p:sp>
      <p:sp>
        <p:nvSpPr>
          <p:cNvPr id="4" name="Rectangle 3">
            <a:extLst>
              <a:ext uri="{FF2B5EF4-FFF2-40B4-BE49-F238E27FC236}">
                <a16:creationId xmlns:a16="http://schemas.microsoft.com/office/drawing/2014/main" id="{AEC72296-7C04-400B-8E7B-FDF913DBC7CF}"/>
              </a:ext>
            </a:extLst>
          </p:cNvPr>
          <p:cNvSpPr/>
          <p:nvPr/>
        </p:nvSpPr>
        <p:spPr>
          <a:xfrm>
            <a:off x="5980925" y="2960847"/>
            <a:ext cx="4572000" cy="1477328"/>
          </a:xfrm>
          <a:prstGeom prst="rect">
            <a:avLst/>
          </a:prstGeom>
        </p:spPr>
        <p:txBody>
          <a:bodyPr>
            <a:spAutoFit/>
          </a:bodyPr>
          <a:lstStyle/>
          <a:p>
            <a:pPr defTabSz="685800"/>
            <a:r>
              <a:rPr lang="en-US" kern="0" dirty="0">
                <a:solidFill>
                  <a:sysClr val="windowText" lastClr="000000"/>
                </a:solidFill>
              </a:rPr>
              <a:t>	Cup </a:t>
            </a:r>
            <a:r>
              <a:rPr lang="en-US" b="1" kern="0" dirty="0">
                <a:solidFill>
                  <a:sysClr val="windowText" lastClr="000000"/>
                </a:solidFill>
              </a:rPr>
              <a:t>features</a:t>
            </a:r>
            <a:r>
              <a:rPr lang="en-US" kern="0" dirty="0">
                <a:solidFill>
                  <a:sysClr val="windowText" lastClr="000000"/>
                </a:solidFill>
              </a:rPr>
              <a:t>:</a:t>
            </a:r>
          </a:p>
          <a:p>
            <a:pPr marL="285750" indent="-285750" defTabSz="685800">
              <a:buFont typeface="Arial" panose="020B0604020202020204" pitchFamily="34" charset="0"/>
              <a:buChar char="•"/>
            </a:pPr>
            <a:r>
              <a:rPr lang="en-US" kern="0" dirty="0">
                <a:solidFill>
                  <a:sysClr val="windowText" lastClr="000000"/>
                </a:solidFill>
              </a:rPr>
              <a:t>Open top </a:t>
            </a:r>
          </a:p>
          <a:p>
            <a:pPr marL="285750" indent="-285750" defTabSz="685800">
              <a:buFont typeface="Arial" panose="020B0604020202020204" pitchFamily="34" charset="0"/>
              <a:buChar char="•"/>
            </a:pPr>
            <a:r>
              <a:rPr lang="en-US" kern="0" dirty="0">
                <a:solidFill>
                  <a:sysClr val="windowText" lastClr="000000"/>
                </a:solidFill>
              </a:rPr>
              <a:t>Closed bottom </a:t>
            </a:r>
          </a:p>
          <a:p>
            <a:pPr marL="285750" indent="-285750" defTabSz="685800">
              <a:buFont typeface="Arial" panose="020B0604020202020204" pitchFamily="34" charset="0"/>
              <a:buChar char="•"/>
            </a:pPr>
            <a:r>
              <a:rPr lang="en-US" kern="0" dirty="0">
                <a:solidFill>
                  <a:sysClr val="windowText" lastClr="000000"/>
                </a:solidFill>
              </a:rPr>
              <a:t>Holds liquid</a:t>
            </a:r>
            <a:endParaRPr lang="en-US" i="1" kern="0" dirty="0">
              <a:solidFill>
                <a:sysClr val="windowText" lastClr="000000"/>
              </a:solidFill>
            </a:endParaRPr>
          </a:p>
          <a:p>
            <a:pPr marL="285750" indent="-285750" defTabSz="685800">
              <a:buFont typeface="Arial" panose="020B0604020202020204" pitchFamily="34" charset="0"/>
              <a:buChar char="•"/>
            </a:pPr>
            <a:r>
              <a:rPr lang="en-US" kern="0" dirty="0">
                <a:solidFill>
                  <a:sysClr val="windowText" lastClr="000000"/>
                </a:solidFill>
              </a:rPr>
              <a:t>Hand-sized</a:t>
            </a:r>
            <a:endParaRPr lang="en-US" i="1" kern="0" dirty="0">
              <a:solidFill>
                <a:sysClr val="windowText" lastClr="000000"/>
              </a:solidFill>
            </a:endParaRPr>
          </a:p>
        </p:txBody>
      </p:sp>
      <p:pic>
        <p:nvPicPr>
          <p:cNvPr id="10" name="Picture 10" descr="See the source image">
            <a:extLst>
              <a:ext uri="{FF2B5EF4-FFF2-40B4-BE49-F238E27FC236}">
                <a16:creationId xmlns:a16="http://schemas.microsoft.com/office/drawing/2014/main" id="{81E73C92-8210-4B33-A6E0-96BBF75F15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1274" y="2602423"/>
            <a:ext cx="607200" cy="6101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7A5CB33-0167-42C0-AC77-7EF2F37543C9}"/>
              </a:ext>
            </a:extLst>
          </p:cNvPr>
          <p:cNvSpPr/>
          <p:nvPr/>
        </p:nvSpPr>
        <p:spPr>
          <a:xfrm>
            <a:off x="1516380" y="3436620"/>
            <a:ext cx="3436620" cy="1470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1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E22D-F930-4D39-BE13-56EA5E50FD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EEC3C13-20C3-4E1C-9241-D3D8E19B62B5}"/>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C0253021-7487-4D2A-A1D0-DF31D9DD0EE5}"/>
              </a:ext>
            </a:extLst>
          </p:cNvPr>
          <p:cNvPicPr>
            <a:picLocks noChangeAspect="1"/>
          </p:cNvPicPr>
          <p:nvPr/>
        </p:nvPicPr>
        <p:blipFill>
          <a:blip r:embed="rId3"/>
          <a:stretch>
            <a:fillRect/>
          </a:stretch>
        </p:blipFill>
        <p:spPr>
          <a:xfrm>
            <a:off x="670968" y="628379"/>
            <a:ext cx="7802064" cy="3886742"/>
          </a:xfrm>
          <a:prstGeom prst="rect">
            <a:avLst/>
          </a:prstGeom>
        </p:spPr>
      </p:pic>
    </p:spTree>
    <p:extLst>
      <p:ext uri="{BB962C8B-B14F-4D97-AF65-F5344CB8AC3E}">
        <p14:creationId xmlns:p14="http://schemas.microsoft.com/office/powerpoint/2010/main" val="36019055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C01F5-CBB1-4A97-9B16-A409BA0B8A6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84D3061-E349-4875-92F0-02C8B80FB29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4E2343F9-EC68-4B7C-BF7A-9DD3E2E87961}"/>
              </a:ext>
            </a:extLst>
          </p:cNvPr>
          <p:cNvPicPr>
            <a:picLocks noChangeAspect="1"/>
          </p:cNvPicPr>
          <p:nvPr/>
        </p:nvPicPr>
        <p:blipFill>
          <a:blip r:embed="rId3"/>
          <a:stretch>
            <a:fillRect/>
          </a:stretch>
        </p:blipFill>
        <p:spPr>
          <a:xfrm>
            <a:off x="1471180" y="747458"/>
            <a:ext cx="6201640" cy="3648584"/>
          </a:xfrm>
          <a:prstGeom prst="rect">
            <a:avLst/>
          </a:prstGeom>
        </p:spPr>
      </p:pic>
    </p:spTree>
    <p:extLst>
      <p:ext uri="{BB962C8B-B14F-4D97-AF65-F5344CB8AC3E}">
        <p14:creationId xmlns:p14="http://schemas.microsoft.com/office/powerpoint/2010/main" val="12448676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8FFB-130A-4A45-B05E-8B45FF3D505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6F771EE-BF9F-4699-9EC1-770F41FC4DD0}"/>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C2DC6A48-D261-4D33-AA9C-42B1DEF20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450"/>
            <a:ext cx="9144000" cy="4800600"/>
          </a:xfrm>
          <a:prstGeom prst="rect">
            <a:avLst/>
          </a:prstGeom>
        </p:spPr>
      </p:pic>
    </p:spTree>
    <p:extLst>
      <p:ext uri="{BB962C8B-B14F-4D97-AF65-F5344CB8AC3E}">
        <p14:creationId xmlns:p14="http://schemas.microsoft.com/office/powerpoint/2010/main" val="7867585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t>Example</a:t>
            </a:r>
            <a:br>
              <a:rPr lang="en-US" dirty="0"/>
            </a:br>
            <a:br>
              <a:rPr lang="en-US" dirty="0"/>
            </a:br>
            <a:r>
              <a:rPr lang="en-US" dirty="0"/>
              <a:t>Not-so-deep Learning with Neural Networks</a:t>
            </a:r>
          </a:p>
        </p:txBody>
      </p:sp>
    </p:spTree>
    <p:extLst>
      <p:ext uri="{BB962C8B-B14F-4D97-AF65-F5344CB8AC3E}">
        <p14:creationId xmlns:p14="http://schemas.microsoft.com/office/powerpoint/2010/main" val="37031854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p:txBody>
          <a:bodyPr/>
          <a:lstStyle/>
          <a:p>
            <a:r>
              <a:rPr lang="en-US" dirty="0"/>
              <a:t>Example</a:t>
            </a:r>
          </a:p>
        </p:txBody>
      </p:sp>
      <p:graphicFrame>
        <p:nvGraphicFramePr>
          <p:cNvPr id="7" name="Table 6">
            <a:extLst>
              <a:ext uri="{FF2B5EF4-FFF2-40B4-BE49-F238E27FC236}">
                <a16:creationId xmlns:a16="http://schemas.microsoft.com/office/drawing/2014/main" id="{319F9B6B-458D-4605-995B-B9639843178D}"/>
              </a:ext>
            </a:extLst>
          </p:cNvPr>
          <p:cNvGraphicFramePr>
            <a:graphicFrameLocks noGrp="1"/>
          </p:cNvGraphicFramePr>
          <p:nvPr/>
        </p:nvGraphicFramePr>
        <p:xfrm>
          <a:off x="1269673" y="2086026"/>
          <a:ext cx="983529" cy="994173"/>
        </p:xfrm>
        <a:graphic>
          <a:graphicData uri="http://schemas.openxmlformats.org/drawingml/2006/table">
            <a:tbl>
              <a:tblPr/>
              <a:tblGrid>
                <a:gridCol w="327843">
                  <a:extLst>
                    <a:ext uri="{9D8B030D-6E8A-4147-A177-3AD203B41FA5}">
                      <a16:colId xmlns:a16="http://schemas.microsoft.com/office/drawing/2014/main" val="2098117508"/>
                    </a:ext>
                  </a:extLst>
                </a:gridCol>
                <a:gridCol w="327843">
                  <a:extLst>
                    <a:ext uri="{9D8B030D-6E8A-4147-A177-3AD203B41FA5}">
                      <a16:colId xmlns:a16="http://schemas.microsoft.com/office/drawing/2014/main" val="3671522972"/>
                    </a:ext>
                  </a:extLst>
                </a:gridCol>
                <a:gridCol w="327843">
                  <a:extLst>
                    <a:ext uri="{9D8B030D-6E8A-4147-A177-3AD203B41FA5}">
                      <a16:colId xmlns:a16="http://schemas.microsoft.com/office/drawing/2014/main" val="3406678382"/>
                    </a:ext>
                  </a:extLst>
                </a:gridCol>
              </a:tblGrid>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945148505"/>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a:noFill/>
                    </a:lnB>
                    <a:solidFill>
                      <a:srgbClr val="4472C4"/>
                    </a:solidFill>
                  </a:tcPr>
                </a:tc>
                <a:extLst>
                  <a:ext uri="{0D108BD9-81ED-4DB2-BD59-A6C34878D82A}">
                    <a16:rowId xmlns:a16="http://schemas.microsoft.com/office/drawing/2014/main" val="3775862747"/>
                  </a:ext>
                </a:extLst>
              </a:tr>
              <a:tr h="331391">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52563911"/>
                  </a:ext>
                </a:extLst>
              </a:tr>
            </a:tbl>
          </a:graphicData>
        </a:graphic>
      </p:graphicFrame>
      <p:graphicFrame>
        <p:nvGraphicFramePr>
          <p:cNvPr id="9" name="Table 8">
            <a:extLst>
              <a:ext uri="{FF2B5EF4-FFF2-40B4-BE49-F238E27FC236}">
                <a16:creationId xmlns:a16="http://schemas.microsoft.com/office/drawing/2014/main" id="{5CBE2EC9-F09A-4D96-853E-970890694FD6}"/>
              </a:ext>
            </a:extLst>
          </p:cNvPr>
          <p:cNvGraphicFramePr>
            <a:graphicFrameLocks noGrp="1"/>
          </p:cNvGraphicFramePr>
          <p:nvPr/>
        </p:nvGraphicFramePr>
        <p:xfrm>
          <a:off x="2636363" y="2086026"/>
          <a:ext cx="983529" cy="994173"/>
        </p:xfrm>
        <a:graphic>
          <a:graphicData uri="http://schemas.openxmlformats.org/drawingml/2006/table">
            <a:tbl>
              <a:tblPr/>
              <a:tblGrid>
                <a:gridCol w="327843">
                  <a:extLst>
                    <a:ext uri="{9D8B030D-6E8A-4147-A177-3AD203B41FA5}">
                      <a16:colId xmlns:a16="http://schemas.microsoft.com/office/drawing/2014/main" val="644169477"/>
                    </a:ext>
                  </a:extLst>
                </a:gridCol>
                <a:gridCol w="327843">
                  <a:extLst>
                    <a:ext uri="{9D8B030D-6E8A-4147-A177-3AD203B41FA5}">
                      <a16:colId xmlns:a16="http://schemas.microsoft.com/office/drawing/2014/main" val="1122737133"/>
                    </a:ext>
                  </a:extLst>
                </a:gridCol>
                <a:gridCol w="327843">
                  <a:extLst>
                    <a:ext uri="{9D8B030D-6E8A-4147-A177-3AD203B41FA5}">
                      <a16:colId xmlns:a16="http://schemas.microsoft.com/office/drawing/2014/main" val="1916382111"/>
                    </a:ext>
                  </a:extLst>
                </a:gridCol>
              </a:tblGrid>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420952786"/>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391311876"/>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58724336"/>
                  </a:ext>
                </a:extLst>
              </a:tr>
            </a:tbl>
          </a:graphicData>
        </a:graphic>
      </p:graphicFrame>
      <p:graphicFrame>
        <p:nvGraphicFramePr>
          <p:cNvPr id="11" name="Table 10">
            <a:extLst>
              <a:ext uri="{FF2B5EF4-FFF2-40B4-BE49-F238E27FC236}">
                <a16:creationId xmlns:a16="http://schemas.microsoft.com/office/drawing/2014/main" id="{E8005D7B-2497-4ED4-AA4F-058DF4E2C56A}"/>
              </a:ext>
            </a:extLst>
          </p:cNvPr>
          <p:cNvGraphicFramePr>
            <a:graphicFrameLocks noGrp="1"/>
          </p:cNvGraphicFramePr>
          <p:nvPr/>
        </p:nvGraphicFramePr>
        <p:xfrm>
          <a:off x="4003053" y="2087960"/>
          <a:ext cx="983529" cy="994173"/>
        </p:xfrm>
        <a:graphic>
          <a:graphicData uri="http://schemas.openxmlformats.org/drawingml/2006/table">
            <a:tbl>
              <a:tblPr/>
              <a:tblGrid>
                <a:gridCol w="327843">
                  <a:extLst>
                    <a:ext uri="{9D8B030D-6E8A-4147-A177-3AD203B41FA5}">
                      <a16:colId xmlns:a16="http://schemas.microsoft.com/office/drawing/2014/main" val="1456578702"/>
                    </a:ext>
                  </a:extLst>
                </a:gridCol>
                <a:gridCol w="327843">
                  <a:extLst>
                    <a:ext uri="{9D8B030D-6E8A-4147-A177-3AD203B41FA5}">
                      <a16:colId xmlns:a16="http://schemas.microsoft.com/office/drawing/2014/main" val="1894600546"/>
                    </a:ext>
                  </a:extLst>
                </a:gridCol>
                <a:gridCol w="327843">
                  <a:extLst>
                    <a:ext uri="{9D8B030D-6E8A-4147-A177-3AD203B41FA5}">
                      <a16:colId xmlns:a16="http://schemas.microsoft.com/office/drawing/2014/main" val="2724750556"/>
                    </a:ext>
                  </a:extLst>
                </a:gridCol>
              </a:tblGrid>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4472C4"/>
                    </a:solidFill>
                  </a:tcPr>
                </a:tc>
                <a:extLst>
                  <a:ext uri="{0D108BD9-81ED-4DB2-BD59-A6C34878D82A}">
                    <a16:rowId xmlns:a16="http://schemas.microsoft.com/office/drawing/2014/main" val="3162043127"/>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a:noFill/>
                    </a:lnB>
                    <a:solidFill>
                      <a:srgbClr val="4472C4"/>
                    </a:solidFill>
                  </a:tcPr>
                </a:tc>
                <a:extLst>
                  <a:ext uri="{0D108BD9-81ED-4DB2-BD59-A6C34878D82A}">
                    <a16:rowId xmlns:a16="http://schemas.microsoft.com/office/drawing/2014/main" val="4130321079"/>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65166057"/>
                  </a:ext>
                </a:extLst>
              </a:tr>
            </a:tbl>
          </a:graphicData>
        </a:graphic>
      </p:graphicFrame>
      <p:graphicFrame>
        <p:nvGraphicFramePr>
          <p:cNvPr id="12" name="Table 11">
            <a:extLst>
              <a:ext uri="{FF2B5EF4-FFF2-40B4-BE49-F238E27FC236}">
                <a16:creationId xmlns:a16="http://schemas.microsoft.com/office/drawing/2014/main" id="{8368C026-9262-4915-9964-92EF974B9F44}"/>
              </a:ext>
            </a:extLst>
          </p:cNvPr>
          <p:cNvGraphicFramePr>
            <a:graphicFrameLocks noGrp="1"/>
          </p:cNvGraphicFramePr>
          <p:nvPr/>
        </p:nvGraphicFramePr>
        <p:xfrm>
          <a:off x="5369743" y="2074663"/>
          <a:ext cx="983529" cy="994173"/>
        </p:xfrm>
        <a:graphic>
          <a:graphicData uri="http://schemas.openxmlformats.org/drawingml/2006/table">
            <a:tbl>
              <a:tblPr/>
              <a:tblGrid>
                <a:gridCol w="327843">
                  <a:extLst>
                    <a:ext uri="{9D8B030D-6E8A-4147-A177-3AD203B41FA5}">
                      <a16:colId xmlns:a16="http://schemas.microsoft.com/office/drawing/2014/main" val="515625655"/>
                    </a:ext>
                  </a:extLst>
                </a:gridCol>
                <a:gridCol w="327843">
                  <a:extLst>
                    <a:ext uri="{9D8B030D-6E8A-4147-A177-3AD203B41FA5}">
                      <a16:colId xmlns:a16="http://schemas.microsoft.com/office/drawing/2014/main" val="698731434"/>
                    </a:ext>
                  </a:extLst>
                </a:gridCol>
                <a:gridCol w="327843">
                  <a:extLst>
                    <a:ext uri="{9D8B030D-6E8A-4147-A177-3AD203B41FA5}">
                      <a16:colId xmlns:a16="http://schemas.microsoft.com/office/drawing/2014/main" val="4283581351"/>
                    </a:ext>
                  </a:extLst>
                </a:gridCol>
              </a:tblGrid>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21090433"/>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562173960"/>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77091683"/>
                  </a:ext>
                </a:extLst>
              </a:tr>
            </a:tbl>
          </a:graphicData>
        </a:graphic>
      </p:graphicFrame>
      <p:graphicFrame>
        <p:nvGraphicFramePr>
          <p:cNvPr id="14" name="Table 13">
            <a:extLst>
              <a:ext uri="{FF2B5EF4-FFF2-40B4-BE49-F238E27FC236}">
                <a16:creationId xmlns:a16="http://schemas.microsoft.com/office/drawing/2014/main" id="{B53F4063-3929-4F94-AC9B-EB96A641E7CB}"/>
              </a:ext>
            </a:extLst>
          </p:cNvPr>
          <p:cNvGraphicFramePr>
            <a:graphicFrameLocks noGrp="1"/>
          </p:cNvGraphicFramePr>
          <p:nvPr/>
        </p:nvGraphicFramePr>
        <p:xfrm>
          <a:off x="6736433" y="2074663"/>
          <a:ext cx="983529" cy="994170"/>
        </p:xfrm>
        <a:graphic>
          <a:graphicData uri="http://schemas.openxmlformats.org/drawingml/2006/table">
            <a:tbl>
              <a:tblPr/>
              <a:tblGrid>
                <a:gridCol w="327843">
                  <a:extLst>
                    <a:ext uri="{9D8B030D-6E8A-4147-A177-3AD203B41FA5}">
                      <a16:colId xmlns:a16="http://schemas.microsoft.com/office/drawing/2014/main" val="4113077346"/>
                    </a:ext>
                  </a:extLst>
                </a:gridCol>
                <a:gridCol w="327843">
                  <a:extLst>
                    <a:ext uri="{9D8B030D-6E8A-4147-A177-3AD203B41FA5}">
                      <a16:colId xmlns:a16="http://schemas.microsoft.com/office/drawing/2014/main" val="3953906586"/>
                    </a:ext>
                  </a:extLst>
                </a:gridCol>
                <a:gridCol w="327843">
                  <a:extLst>
                    <a:ext uri="{9D8B030D-6E8A-4147-A177-3AD203B41FA5}">
                      <a16:colId xmlns:a16="http://schemas.microsoft.com/office/drawing/2014/main" val="2581680911"/>
                    </a:ext>
                  </a:extLst>
                </a:gridCol>
              </a:tblGrid>
              <a:tr h="331390">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520628792"/>
                  </a:ext>
                </a:extLst>
              </a:tr>
              <a:tr h="331390">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9309408"/>
                  </a:ext>
                </a:extLst>
              </a:tr>
              <a:tr h="331390">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3043856"/>
                  </a:ext>
                </a:extLst>
              </a:tr>
            </a:tbl>
          </a:graphicData>
        </a:graphic>
      </p:graphicFrame>
      <p:sp>
        <p:nvSpPr>
          <p:cNvPr id="15" name="Rectangle 14">
            <a:extLst>
              <a:ext uri="{FF2B5EF4-FFF2-40B4-BE49-F238E27FC236}">
                <a16:creationId xmlns:a16="http://schemas.microsoft.com/office/drawing/2014/main" id="{3CCC29A4-4CA6-43D4-BC16-3AAFBB9EB8EE}"/>
              </a:ext>
            </a:extLst>
          </p:cNvPr>
          <p:cNvSpPr/>
          <p:nvPr/>
        </p:nvSpPr>
        <p:spPr>
          <a:xfrm>
            <a:off x="1574631" y="3199718"/>
            <a:ext cx="486030" cy="584775"/>
          </a:xfrm>
          <a:prstGeom prst="rect">
            <a:avLst/>
          </a:prstGeom>
        </p:spPr>
        <p:txBody>
          <a:bodyPr wrap="none">
            <a:spAutoFit/>
          </a:bodyPr>
          <a:lstStyle/>
          <a:p>
            <a:r>
              <a:rPr lang="en-US" sz="3200" dirty="0">
                <a:solidFill>
                  <a:srgbClr val="000000"/>
                </a:solidFill>
                <a:latin typeface="Calibri" panose="020F0502020204030204" pitchFamily="34" charset="0"/>
              </a:rPr>
              <a:t>1</a:t>
            </a:r>
            <a:r>
              <a:rPr lang="en-US" sz="3200" dirty="0"/>
              <a:t> </a:t>
            </a:r>
          </a:p>
        </p:txBody>
      </p:sp>
      <p:sp>
        <p:nvSpPr>
          <p:cNvPr id="16" name="Rectangle 15">
            <a:extLst>
              <a:ext uri="{FF2B5EF4-FFF2-40B4-BE49-F238E27FC236}">
                <a16:creationId xmlns:a16="http://schemas.microsoft.com/office/drawing/2014/main" id="{7419B5ED-AAA3-435D-B273-26AF84774E1D}"/>
              </a:ext>
            </a:extLst>
          </p:cNvPr>
          <p:cNvSpPr/>
          <p:nvPr/>
        </p:nvSpPr>
        <p:spPr>
          <a:xfrm>
            <a:off x="4328985" y="3209880"/>
            <a:ext cx="393056" cy="584775"/>
          </a:xfrm>
          <a:prstGeom prst="rect">
            <a:avLst/>
          </a:prstGeom>
        </p:spPr>
        <p:txBody>
          <a:bodyPr wrap="none">
            <a:spAutoFit/>
          </a:bodyPr>
          <a:lstStyle/>
          <a:p>
            <a:r>
              <a:rPr lang="en-US" sz="3200" dirty="0">
                <a:solidFill>
                  <a:srgbClr val="000000"/>
                </a:solidFill>
                <a:latin typeface="Calibri" panose="020F0502020204030204" pitchFamily="34" charset="0"/>
              </a:rPr>
              <a:t>0</a:t>
            </a:r>
            <a:endParaRPr lang="en-US" sz="3200" dirty="0"/>
          </a:p>
        </p:txBody>
      </p:sp>
      <p:sp>
        <p:nvSpPr>
          <p:cNvPr id="17" name="Rectangle 16">
            <a:extLst>
              <a:ext uri="{FF2B5EF4-FFF2-40B4-BE49-F238E27FC236}">
                <a16:creationId xmlns:a16="http://schemas.microsoft.com/office/drawing/2014/main" id="{85E7F3D9-B83E-4D1C-8F5A-A57E16EAB164}"/>
              </a:ext>
            </a:extLst>
          </p:cNvPr>
          <p:cNvSpPr/>
          <p:nvPr/>
        </p:nvSpPr>
        <p:spPr>
          <a:xfrm>
            <a:off x="5679884" y="3209880"/>
            <a:ext cx="486030" cy="584775"/>
          </a:xfrm>
          <a:prstGeom prst="rect">
            <a:avLst/>
          </a:prstGeom>
        </p:spPr>
        <p:txBody>
          <a:bodyPr wrap="none">
            <a:spAutoFit/>
          </a:bodyPr>
          <a:lstStyle/>
          <a:p>
            <a:r>
              <a:rPr lang="en-US" sz="3200" dirty="0"/>
              <a:t>0 </a:t>
            </a:r>
          </a:p>
        </p:txBody>
      </p:sp>
      <p:sp>
        <p:nvSpPr>
          <p:cNvPr id="18" name="Rectangle 17">
            <a:extLst>
              <a:ext uri="{FF2B5EF4-FFF2-40B4-BE49-F238E27FC236}">
                <a16:creationId xmlns:a16="http://schemas.microsoft.com/office/drawing/2014/main" id="{17CC4C54-E7C9-4A4B-8553-12EAA701A019}"/>
              </a:ext>
            </a:extLst>
          </p:cNvPr>
          <p:cNvSpPr/>
          <p:nvPr/>
        </p:nvSpPr>
        <p:spPr>
          <a:xfrm>
            <a:off x="2951808" y="3195371"/>
            <a:ext cx="486030" cy="584775"/>
          </a:xfrm>
          <a:prstGeom prst="rect">
            <a:avLst/>
          </a:prstGeom>
        </p:spPr>
        <p:txBody>
          <a:bodyPr wrap="none">
            <a:spAutoFit/>
          </a:bodyPr>
          <a:lstStyle/>
          <a:p>
            <a:r>
              <a:rPr lang="en-US" sz="3200" dirty="0">
                <a:solidFill>
                  <a:srgbClr val="000000"/>
                </a:solidFill>
                <a:latin typeface="Calibri" panose="020F0502020204030204" pitchFamily="34" charset="0"/>
              </a:rPr>
              <a:t>1</a:t>
            </a:r>
            <a:r>
              <a:rPr lang="en-US" sz="3200" dirty="0"/>
              <a:t> </a:t>
            </a:r>
          </a:p>
        </p:txBody>
      </p:sp>
      <p:sp>
        <p:nvSpPr>
          <p:cNvPr id="19" name="Rectangle 18">
            <a:extLst>
              <a:ext uri="{FF2B5EF4-FFF2-40B4-BE49-F238E27FC236}">
                <a16:creationId xmlns:a16="http://schemas.microsoft.com/office/drawing/2014/main" id="{48497313-B85E-4EBA-9597-DF0D7D14F159}"/>
              </a:ext>
            </a:extLst>
          </p:cNvPr>
          <p:cNvSpPr/>
          <p:nvPr/>
        </p:nvSpPr>
        <p:spPr>
          <a:xfrm>
            <a:off x="6985182" y="3212132"/>
            <a:ext cx="486030" cy="584775"/>
          </a:xfrm>
          <a:prstGeom prst="rect">
            <a:avLst/>
          </a:prstGeom>
        </p:spPr>
        <p:txBody>
          <a:bodyPr wrap="none">
            <a:spAutoFit/>
          </a:bodyPr>
          <a:lstStyle/>
          <a:p>
            <a:r>
              <a:rPr lang="en-US" sz="3200" dirty="0">
                <a:solidFill>
                  <a:srgbClr val="000000"/>
                </a:solidFill>
                <a:latin typeface="Calibri" panose="020F0502020204030204" pitchFamily="34" charset="0"/>
              </a:rPr>
              <a:t>1</a:t>
            </a:r>
            <a:r>
              <a:rPr lang="en-US" sz="3200" dirty="0"/>
              <a:t> </a:t>
            </a:r>
          </a:p>
        </p:txBody>
      </p:sp>
      <p:sp>
        <p:nvSpPr>
          <p:cNvPr id="20" name="Rectangle 19">
            <a:extLst>
              <a:ext uri="{FF2B5EF4-FFF2-40B4-BE49-F238E27FC236}">
                <a16:creationId xmlns:a16="http://schemas.microsoft.com/office/drawing/2014/main" id="{1857CE23-23FC-41BA-9FC6-9A63E3E543A9}"/>
              </a:ext>
            </a:extLst>
          </p:cNvPr>
          <p:cNvSpPr/>
          <p:nvPr/>
        </p:nvSpPr>
        <p:spPr>
          <a:xfrm>
            <a:off x="2157636" y="3794655"/>
            <a:ext cx="4195636" cy="1077218"/>
          </a:xfrm>
          <a:prstGeom prst="rect">
            <a:avLst/>
          </a:prstGeom>
          <a:noFill/>
        </p:spPr>
        <p:txBody>
          <a:bodyPr wrap="square" lIns="91440" tIns="45720" rIns="91440" bIns="45720">
            <a:spAutoFit/>
          </a:bodyPr>
          <a:lstStyle/>
          <a:p>
            <a:pPr algn="ct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Identify images that have the letter L</a:t>
            </a:r>
            <a:endPar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317588643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Placeholder 2" descr="A person smiling for the camera&#10;&#10;Description automatically generated">
            <a:extLst>
              <a:ext uri="{FF2B5EF4-FFF2-40B4-BE49-F238E27FC236}">
                <a16:creationId xmlns:a16="http://schemas.microsoft.com/office/drawing/2014/main" id="{3A38FBF5-A76F-46B5-AC7A-FD10C6190E1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160" t="4314" r="-6910" b="21717"/>
          <a:stretch/>
        </p:blipFill>
        <p:spPr>
          <a:xfrm>
            <a:off x="350838" y="385763"/>
            <a:ext cx="1443037" cy="1443037"/>
          </a:xfrm>
          <a:solidFill>
            <a:schemeClr val="accent4"/>
          </a:solidFill>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lstStyle/>
          <a:p>
            <a:r>
              <a:rPr lang="en-US" dirty="0"/>
              <a:t>Anna Hoffman</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lstStyle/>
          <a:p>
            <a:r>
              <a:rPr lang="en-US" dirty="0"/>
              <a:t>Data &amp; Applied Scientist</a:t>
            </a:r>
            <a:br>
              <a:rPr lang="en-US" dirty="0"/>
            </a:br>
            <a:r>
              <a:rPr lang="en-US" dirty="0"/>
              <a:t>Azure SQL Product Group</a:t>
            </a:r>
          </a:p>
          <a:p>
            <a:r>
              <a:rPr lang="en-US" dirty="0"/>
              <a:t>Microsoft</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718103" y="3821610"/>
            <a:ext cx="3651410" cy="1068958"/>
          </a:xfrm>
        </p:spPr>
        <p:txBody>
          <a:bodyPr/>
          <a:lstStyle/>
          <a:p>
            <a:r>
              <a:rPr lang="en-US" dirty="0"/>
              <a:t>/amthomas46</a:t>
            </a:r>
          </a:p>
          <a:p>
            <a:r>
              <a:rPr lang="en-US" dirty="0"/>
              <a:t>@AnalyticAnna</a:t>
            </a:r>
          </a:p>
        </p:txBody>
      </p:sp>
      <p:grpSp>
        <p:nvGrpSpPr>
          <p:cNvPr id="38" name="Group 37">
            <a:extLst>
              <a:ext uri="{FF2B5EF4-FFF2-40B4-BE49-F238E27FC236}">
                <a16:creationId xmlns:a16="http://schemas.microsoft.com/office/drawing/2014/main" id="{303183FC-E669-0348-9109-53AF35925AD7}"/>
              </a:ext>
            </a:extLst>
          </p:cNvPr>
          <p:cNvGrpSpPr/>
          <p:nvPr/>
        </p:nvGrpSpPr>
        <p:grpSpPr>
          <a:xfrm>
            <a:off x="464713" y="4249774"/>
            <a:ext cx="229600" cy="229600"/>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64253223-13E9-F846-8358-FB90A499B594}"/>
              </a:ext>
            </a:extLst>
          </p:cNvPr>
          <p:cNvGrpSpPr/>
          <p:nvPr/>
        </p:nvGrpSpPr>
        <p:grpSpPr>
          <a:xfrm>
            <a:off x="464711" y="3856362"/>
            <a:ext cx="229600" cy="229600"/>
            <a:chOff x="470535" y="3492943"/>
            <a:chExt cx="229600" cy="229600"/>
          </a:xfrm>
        </p:grpSpPr>
        <p:sp>
          <p:nvSpPr>
            <p:cNvPr id="42" name="Rounded Rectangle 41">
              <a:extLst>
                <a:ext uri="{FF2B5EF4-FFF2-40B4-BE49-F238E27FC236}">
                  <a16:creationId xmlns:a16="http://schemas.microsoft.com/office/drawing/2014/main" id="{FE504810-6E6B-AF4C-A5C2-CDED951E9E9F}"/>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nvGrpSpPr>
            <p:cNvPr id="45" name="Group 1216">
              <a:extLst>
                <a:ext uri="{FF2B5EF4-FFF2-40B4-BE49-F238E27FC236}">
                  <a16:creationId xmlns:a16="http://schemas.microsoft.com/office/drawing/2014/main" id="{0681A275-BAEF-D746-876C-5517259ED168}"/>
                </a:ext>
              </a:extLst>
            </p:cNvPr>
            <p:cNvGrpSpPr>
              <a:grpSpLocks/>
            </p:cNvGrpSpPr>
            <p:nvPr/>
          </p:nvGrpSpPr>
          <p:grpSpPr bwMode="auto">
            <a:xfrm>
              <a:off x="538132" y="3551431"/>
              <a:ext cx="101582" cy="101580"/>
              <a:chOff x="8400256" y="3573016"/>
              <a:chExt cx="423863" cy="422275"/>
            </a:xfrm>
            <a:solidFill>
              <a:schemeClr val="bg2"/>
            </a:solidFill>
          </p:grpSpPr>
          <p:sp>
            <p:nvSpPr>
              <p:cNvPr id="52" name="Oval 315">
                <a:extLst>
                  <a:ext uri="{FF2B5EF4-FFF2-40B4-BE49-F238E27FC236}">
                    <a16:creationId xmlns:a16="http://schemas.microsoft.com/office/drawing/2014/main" id="{F48808A3-6D43-C54F-A677-FA6E802F72CF}"/>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800" b="0" i="0" u="none" strike="noStrike" kern="1200" cap="none" spc="0" normalizeH="0" baseline="0" noProof="0">
                  <a:ln>
                    <a:noFill/>
                  </a:ln>
                  <a:solidFill>
                    <a:srgbClr val="000000"/>
                  </a:solidFill>
                  <a:effectLst/>
                  <a:uLnTx/>
                  <a:uFillTx/>
                  <a:latin typeface="Open Sans" charset="0"/>
                  <a:ea typeface="+mn-ea"/>
                  <a:cs typeface="+mn-cs"/>
                </a:endParaRPr>
              </a:p>
            </p:txBody>
          </p:sp>
          <p:sp>
            <p:nvSpPr>
              <p:cNvPr id="53" name="Rectangle 316">
                <a:extLst>
                  <a:ext uri="{FF2B5EF4-FFF2-40B4-BE49-F238E27FC236}">
                    <a16:creationId xmlns:a16="http://schemas.microsoft.com/office/drawing/2014/main" id="{411C789F-B46A-8D4D-B291-86C054E5F424}"/>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800" b="0" i="0" u="none" strike="noStrike" kern="1200" cap="none" spc="0" normalizeH="0" baseline="0" noProof="0">
                  <a:ln>
                    <a:noFill/>
                  </a:ln>
                  <a:solidFill>
                    <a:srgbClr val="000000"/>
                  </a:solidFill>
                  <a:effectLst/>
                  <a:uLnTx/>
                  <a:uFillTx/>
                  <a:latin typeface="Open Sans" charset="0"/>
                  <a:ea typeface="+mn-ea"/>
                  <a:cs typeface="+mn-cs"/>
                </a:endParaRPr>
              </a:p>
            </p:txBody>
          </p:sp>
          <p:sp>
            <p:nvSpPr>
              <p:cNvPr id="54" name="Freeform 317">
                <a:extLst>
                  <a:ext uri="{FF2B5EF4-FFF2-40B4-BE49-F238E27FC236}">
                    <a16:creationId xmlns:a16="http://schemas.microsoft.com/office/drawing/2014/main" id="{98AD159B-734B-BD48-B052-46258F709AE1}"/>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5599797" y="2680688"/>
            <a:ext cx="3038365"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CF4B38A-A63B-43FA-B7FC-3E822D11441A}"/>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938FEFF6-D668-47B9-9437-6D82DCE9EB01}"/>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958037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p:txBody>
          <a:bodyPr/>
          <a:lstStyle/>
          <a:p>
            <a:r>
              <a:rPr lang="en-US" dirty="0"/>
              <a:t>Example</a:t>
            </a:r>
          </a:p>
        </p:txBody>
      </p:sp>
      <p:graphicFrame>
        <p:nvGraphicFramePr>
          <p:cNvPr id="7" name="Table 6">
            <a:extLst>
              <a:ext uri="{FF2B5EF4-FFF2-40B4-BE49-F238E27FC236}">
                <a16:creationId xmlns:a16="http://schemas.microsoft.com/office/drawing/2014/main" id="{319F9B6B-458D-4605-995B-B9639843178D}"/>
              </a:ext>
            </a:extLst>
          </p:cNvPr>
          <p:cNvGraphicFramePr>
            <a:graphicFrameLocks noGrp="1"/>
          </p:cNvGraphicFramePr>
          <p:nvPr>
            <p:extLst>
              <p:ext uri="{D42A27DB-BD31-4B8C-83A1-F6EECF244321}">
                <p14:modId xmlns:p14="http://schemas.microsoft.com/office/powerpoint/2010/main" val="2621001678"/>
              </p:ext>
            </p:extLst>
          </p:nvPr>
        </p:nvGraphicFramePr>
        <p:xfrm>
          <a:off x="681675" y="1448777"/>
          <a:ext cx="983529" cy="994173"/>
        </p:xfrm>
        <a:graphic>
          <a:graphicData uri="http://schemas.openxmlformats.org/drawingml/2006/table">
            <a:tbl>
              <a:tblPr/>
              <a:tblGrid>
                <a:gridCol w="327843">
                  <a:extLst>
                    <a:ext uri="{9D8B030D-6E8A-4147-A177-3AD203B41FA5}">
                      <a16:colId xmlns:a16="http://schemas.microsoft.com/office/drawing/2014/main" val="2098117508"/>
                    </a:ext>
                  </a:extLst>
                </a:gridCol>
                <a:gridCol w="327843">
                  <a:extLst>
                    <a:ext uri="{9D8B030D-6E8A-4147-A177-3AD203B41FA5}">
                      <a16:colId xmlns:a16="http://schemas.microsoft.com/office/drawing/2014/main" val="3671522972"/>
                    </a:ext>
                  </a:extLst>
                </a:gridCol>
                <a:gridCol w="327843">
                  <a:extLst>
                    <a:ext uri="{9D8B030D-6E8A-4147-A177-3AD203B41FA5}">
                      <a16:colId xmlns:a16="http://schemas.microsoft.com/office/drawing/2014/main" val="3406678382"/>
                    </a:ext>
                  </a:extLst>
                </a:gridCol>
              </a:tblGrid>
              <a:tr h="331391">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45148505"/>
                  </a:ext>
                </a:extLst>
              </a:tr>
              <a:tr h="331391">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extLst>
                  <a:ext uri="{0D108BD9-81ED-4DB2-BD59-A6C34878D82A}">
                    <a16:rowId xmlns:a16="http://schemas.microsoft.com/office/drawing/2014/main" val="3775862747"/>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52563911"/>
                  </a:ext>
                </a:extLst>
              </a:tr>
            </a:tbl>
          </a:graphicData>
        </a:graphic>
      </p:graphicFrame>
      <p:graphicFrame>
        <p:nvGraphicFramePr>
          <p:cNvPr id="9" name="Table 8">
            <a:extLst>
              <a:ext uri="{FF2B5EF4-FFF2-40B4-BE49-F238E27FC236}">
                <a16:creationId xmlns:a16="http://schemas.microsoft.com/office/drawing/2014/main" id="{5CBE2EC9-F09A-4D96-853E-970890694FD6}"/>
              </a:ext>
            </a:extLst>
          </p:cNvPr>
          <p:cNvGraphicFramePr>
            <a:graphicFrameLocks noGrp="1"/>
          </p:cNvGraphicFramePr>
          <p:nvPr>
            <p:extLst>
              <p:ext uri="{D42A27DB-BD31-4B8C-83A1-F6EECF244321}">
                <p14:modId xmlns:p14="http://schemas.microsoft.com/office/powerpoint/2010/main" val="274736346"/>
              </p:ext>
            </p:extLst>
          </p:nvPr>
        </p:nvGraphicFramePr>
        <p:xfrm>
          <a:off x="4080235" y="1244008"/>
          <a:ext cx="983529" cy="994173"/>
        </p:xfrm>
        <a:graphic>
          <a:graphicData uri="http://schemas.openxmlformats.org/drawingml/2006/table">
            <a:tbl>
              <a:tblPr/>
              <a:tblGrid>
                <a:gridCol w="327843">
                  <a:extLst>
                    <a:ext uri="{9D8B030D-6E8A-4147-A177-3AD203B41FA5}">
                      <a16:colId xmlns:a16="http://schemas.microsoft.com/office/drawing/2014/main" val="644169477"/>
                    </a:ext>
                  </a:extLst>
                </a:gridCol>
                <a:gridCol w="327843">
                  <a:extLst>
                    <a:ext uri="{9D8B030D-6E8A-4147-A177-3AD203B41FA5}">
                      <a16:colId xmlns:a16="http://schemas.microsoft.com/office/drawing/2014/main" val="1122737133"/>
                    </a:ext>
                  </a:extLst>
                </a:gridCol>
                <a:gridCol w="327843">
                  <a:extLst>
                    <a:ext uri="{9D8B030D-6E8A-4147-A177-3AD203B41FA5}">
                      <a16:colId xmlns:a16="http://schemas.microsoft.com/office/drawing/2014/main" val="1916382111"/>
                    </a:ext>
                  </a:extLst>
                </a:gridCol>
              </a:tblGrid>
              <a:tr h="331391">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420952786"/>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91311876"/>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58724336"/>
                  </a:ext>
                </a:extLst>
              </a:tr>
            </a:tbl>
          </a:graphicData>
        </a:graphic>
      </p:graphicFrame>
      <p:graphicFrame>
        <p:nvGraphicFramePr>
          <p:cNvPr id="11" name="Table 10">
            <a:extLst>
              <a:ext uri="{FF2B5EF4-FFF2-40B4-BE49-F238E27FC236}">
                <a16:creationId xmlns:a16="http://schemas.microsoft.com/office/drawing/2014/main" id="{E8005D7B-2497-4ED4-AA4F-058DF4E2C56A}"/>
              </a:ext>
            </a:extLst>
          </p:cNvPr>
          <p:cNvGraphicFramePr>
            <a:graphicFrameLocks noGrp="1"/>
          </p:cNvGraphicFramePr>
          <p:nvPr>
            <p:extLst>
              <p:ext uri="{D42A27DB-BD31-4B8C-83A1-F6EECF244321}">
                <p14:modId xmlns:p14="http://schemas.microsoft.com/office/powerpoint/2010/main" val="1126898795"/>
              </p:ext>
            </p:extLst>
          </p:nvPr>
        </p:nvGraphicFramePr>
        <p:xfrm>
          <a:off x="6743342" y="1452493"/>
          <a:ext cx="983529" cy="994173"/>
        </p:xfrm>
        <a:graphic>
          <a:graphicData uri="http://schemas.openxmlformats.org/drawingml/2006/table">
            <a:tbl>
              <a:tblPr/>
              <a:tblGrid>
                <a:gridCol w="327843">
                  <a:extLst>
                    <a:ext uri="{9D8B030D-6E8A-4147-A177-3AD203B41FA5}">
                      <a16:colId xmlns:a16="http://schemas.microsoft.com/office/drawing/2014/main" val="1456578702"/>
                    </a:ext>
                  </a:extLst>
                </a:gridCol>
                <a:gridCol w="327843">
                  <a:extLst>
                    <a:ext uri="{9D8B030D-6E8A-4147-A177-3AD203B41FA5}">
                      <a16:colId xmlns:a16="http://schemas.microsoft.com/office/drawing/2014/main" val="1894600546"/>
                    </a:ext>
                  </a:extLst>
                </a:gridCol>
                <a:gridCol w="327843">
                  <a:extLst>
                    <a:ext uri="{9D8B030D-6E8A-4147-A177-3AD203B41FA5}">
                      <a16:colId xmlns:a16="http://schemas.microsoft.com/office/drawing/2014/main" val="2724750556"/>
                    </a:ext>
                  </a:extLst>
                </a:gridCol>
              </a:tblGrid>
              <a:tr h="331391">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extLst>
                  <a:ext uri="{0D108BD9-81ED-4DB2-BD59-A6C34878D82A}">
                    <a16:rowId xmlns:a16="http://schemas.microsoft.com/office/drawing/2014/main" val="3162043127"/>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extLst>
                  <a:ext uri="{0D108BD9-81ED-4DB2-BD59-A6C34878D82A}">
                    <a16:rowId xmlns:a16="http://schemas.microsoft.com/office/drawing/2014/main" val="4130321079"/>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65166057"/>
                  </a:ext>
                </a:extLst>
              </a:tr>
            </a:tbl>
          </a:graphicData>
        </a:graphic>
      </p:graphicFrame>
      <p:graphicFrame>
        <p:nvGraphicFramePr>
          <p:cNvPr id="12" name="Table 11">
            <a:extLst>
              <a:ext uri="{FF2B5EF4-FFF2-40B4-BE49-F238E27FC236}">
                <a16:creationId xmlns:a16="http://schemas.microsoft.com/office/drawing/2014/main" id="{8368C026-9262-4915-9964-92EF974B9F44}"/>
              </a:ext>
            </a:extLst>
          </p:cNvPr>
          <p:cNvGraphicFramePr>
            <a:graphicFrameLocks noGrp="1"/>
          </p:cNvGraphicFramePr>
          <p:nvPr>
            <p:extLst>
              <p:ext uri="{D42A27DB-BD31-4B8C-83A1-F6EECF244321}">
                <p14:modId xmlns:p14="http://schemas.microsoft.com/office/powerpoint/2010/main" val="2225000862"/>
              </p:ext>
            </p:extLst>
          </p:nvPr>
        </p:nvGraphicFramePr>
        <p:xfrm>
          <a:off x="681676" y="3386556"/>
          <a:ext cx="983529" cy="994173"/>
        </p:xfrm>
        <a:graphic>
          <a:graphicData uri="http://schemas.openxmlformats.org/drawingml/2006/table">
            <a:tbl>
              <a:tblPr/>
              <a:tblGrid>
                <a:gridCol w="327843">
                  <a:extLst>
                    <a:ext uri="{9D8B030D-6E8A-4147-A177-3AD203B41FA5}">
                      <a16:colId xmlns:a16="http://schemas.microsoft.com/office/drawing/2014/main" val="515625655"/>
                    </a:ext>
                  </a:extLst>
                </a:gridCol>
                <a:gridCol w="327843">
                  <a:extLst>
                    <a:ext uri="{9D8B030D-6E8A-4147-A177-3AD203B41FA5}">
                      <a16:colId xmlns:a16="http://schemas.microsoft.com/office/drawing/2014/main" val="698731434"/>
                    </a:ext>
                  </a:extLst>
                </a:gridCol>
                <a:gridCol w="327843">
                  <a:extLst>
                    <a:ext uri="{9D8B030D-6E8A-4147-A177-3AD203B41FA5}">
                      <a16:colId xmlns:a16="http://schemas.microsoft.com/office/drawing/2014/main" val="4283581351"/>
                    </a:ext>
                  </a:extLst>
                </a:gridCol>
              </a:tblGrid>
              <a:tr h="331391">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21090433"/>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62173960"/>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777091683"/>
                  </a:ext>
                </a:extLst>
              </a:tr>
            </a:tbl>
          </a:graphicData>
        </a:graphic>
      </p:graphicFrame>
      <p:graphicFrame>
        <p:nvGraphicFramePr>
          <p:cNvPr id="14" name="Table 13">
            <a:extLst>
              <a:ext uri="{FF2B5EF4-FFF2-40B4-BE49-F238E27FC236}">
                <a16:creationId xmlns:a16="http://schemas.microsoft.com/office/drawing/2014/main" id="{B53F4063-3929-4F94-AC9B-EB96A641E7CB}"/>
              </a:ext>
            </a:extLst>
          </p:cNvPr>
          <p:cNvGraphicFramePr>
            <a:graphicFrameLocks noGrp="1"/>
          </p:cNvGraphicFramePr>
          <p:nvPr>
            <p:extLst>
              <p:ext uri="{D42A27DB-BD31-4B8C-83A1-F6EECF244321}">
                <p14:modId xmlns:p14="http://schemas.microsoft.com/office/powerpoint/2010/main" val="1121041885"/>
              </p:ext>
            </p:extLst>
          </p:nvPr>
        </p:nvGraphicFramePr>
        <p:xfrm>
          <a:off x="6768448" y="3319771"/>
          <a:ext cx="983529" cy="994170"/>
        </p:xfrm>
        <a:graphic>
          <a:graphicData uri="http://schemas.openxmlformats.org/drawingml/2006/table">
            <a:tbl>
              <a:tblPr/>
              <a:tblGrid>
                <a:gridCol w="327843">
                  <a:extLst>
                    <a:ext uri="{9D8B030D-6E8A-4147-A177-3AD203B41FA5}">
                      <a16:colId xmlns:a16="http://schemas.microsoft.com/office/drawing/2014/main" val="4113077346"/>
                    </a:ext>
                  </a:extLst>
                </a:gridCol>
                <a:gridCol w="327843">
                  <a:extLst>
                    <a:ext uri="{9D8B030D-6E8A-4147-A177-3AD203B41FA5}">
                      <a16:colId xmlns:a16="http://schemas.microsoft.com/office/drawing/2014/main" val="3953906586"/>
                    </a:ext>
                  </a:extLst>
                </a:gridCol>
                <a:gridCol w="327843">
                  <a:extLst>
                    <a:ext uri="{9D8B030D-6E8A-4147-A177-3AD203B41FA5}">
                      <a16:colId xmlns:a16="http://schemas.microsoft.com/office/drawing/2014/main" val="2581680911"/>
                    </a:ext>
                  </a:extLst>
                </a:gridCol>
              </a:tblGrid>
              <a:tr h="331390">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20628792"/>
                  </a:ext>
                </a:extLst>
              </a:tr>
              <a:tr h="331390">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9309408"/>
                  </a:ext>
                </a:extLst>
              </a:tr>
              <a:tr h="331390">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3043856"/>
                  </a:ext>
                </a:extLst>
              </a:tr>
            </a:tbl>
          </a:graphicData>
        </a:graphic>
      </p:graphicFrame>
      <p:pic>
        <p:nvPicPr>
          <p:cNvPr id="5" name="Picture 4">
            <a:extLst>
              <a:ext uri="{FF2B5EF4-FFF2-40B4-BE49-F238E27FC236}">
                <a16:creationId xmlns:a16="http://schemas.microsoft.com/office/drawing/2014/main" id="{096AB3E4-EFE1-4714-93E7-7060BA8226A7}"/>
              </a:ext>
            </a:extLst>
          </p:cNvPr>
          <p:cNvPicPr>
            <a:picLocks noChangeAspect="1"/>
          </p:cNvPicPr>
          <p:nvPr/>
        </p:nvPicPr>
        <p:blipFill>
          <a:blip r:embed="rId2"/>
          <a:stretch>
            <a:fillRect/>
          </a:stretch>
        </p:blipFill>
        <p:spPr>
          <a:xfrm>
            <a:off x="3384172" y="675990"/>
            <a:ext cx="3359170" cy="370983"/>
          </a:xfrm>
          <a:prstGeom prst="rect">
            <a:avLst/>
          </a:prstGeom>
        </p:spPr>
      </p:pic>
      <p:pic>
        <p:nvPicPr>
          <p:cNvPr id="6" name="Picture 5">
            <a:extLst>
              <a:ext uri="{FF2B5EF4-FFF2-40B4-BE49-F238E27FC236}">
                <a16:creationId xmlns:a16="http://schemas.microsoft.com/office/drawing/2014/main" id="{CC25972D-A9C1-47B2-B02B-6632E1CBF0C1}"/>
              </a:ext>
            </a:extLst>
          </p:cNvPr>
          <p:cNvPicPr>
            <a:picLocks noChangeAspect="1"/>
          </p:cNvPicPr>
          <p:nvPr/>
        </p:nvPicPr>
        <p:blipFill>
          <a:blip r:embed="rId3"/>
          <a:stretch>
            <a:fillRect/>
          </a:stretch>
        </p:blipFill>
        <p:spPr>
          <a:xfrm>
            <a:off x="124055" y="2613767"/>
            <a:ext cx="3359169" cy="370985"/>
          </a:xfrm>
          <a:prstGeom prst="rect">
            <a:avLst/>
          </a:prstGeom>
        </p:spPr>
      </p:pic>
      <p:pic>
        <p:nvPicPr>
          <p:cNvPr id="8" name="Picture 7">
            <a:extLst>
              <a:ext uri="{FF2B5EF4-FFF2-40B4-BE49-F238E27FC236}">
                <a16:creationId xmlns:a16="http://schemas.microsoft.com/office/drawing/2014/main" id="{5A2191EA-413B-4466-B7D4-D438F179A226}"/>
              </a:ext>
            </a:extLst>
          </p:cNvPr>
          <p:cNvPicPr>
            <a:picLocks noChangeAspect="1"/>
          </p:cNvPicPr>
          <p:nvPr/>
        </p:nvPicPr>
        <p:blipFill>
          <a:blip r:embed="rId4"/>
          <a:stretch>
            <a:fillRect/>
          </a:stretch>
        </p:blipFill>
        <p:spPr>
          <a:xfrm>
            <a:off x="5618413" y="2613767"/>
            <a:ext cx="3359158" cy="370983"/>
          </a:xfrm>
          <a:prstGeom prst="rect">
            <a:avLst/>
          </a:prstGeom>
        </p:spPr>
      </p:pic>
      <p:pic>
        <p:nvPicPr>
          <p:cNvPr id="10" name="Picture 9">
            <a:extLst>
              <a:ext uri="{FF2B5EF4-FFF2-40B4-BE49-F238E27FC236}">
                <a16:creationId xmlns:a16="http://schemas.microsoft.com/office/drawing/2014/main" id="{22565DE0-3EC5-4BE2-B0A9-DFBB3691287C}"/>
              </a:ext>
            </a:extLst>
          </p:cNvPr>
          <p:cNvPicPr>
            <a:picLocks noChangeAspect="1"/>
          </p:cNvPicPr>
          <p:nvPr/>
        </p:nvPicPr>
        <p:blipFill>
          <a:blip r:embed="rId5"/>
          <a:stretch>
            <a:fillRect/>
          </a:stretch>
        </p:blipFill>
        <p:spPr>
          <a:xfrm>
            <a:off x="124066" y="4551546"/>
            <a:ext cx="3359158" cy="370983"/>
          </a:xfrm>
          <a:prstGeom prst="rect">
            <a:avLst/>
          </a:prstGeom>
        </p:spPr>
      </p:pic>
      <p:pic>
        <p:nvPicPr>
          <p:cNvPr id="13" name="Picture 12">
            <a:extLst>
              <a:ext uri="{FF2B5EF4-FFF2-40B4-BE49-F238E27FC236}">
                <a16:creationId xmlns:a16="http://schemas.microsoft.com/office/drawing/2014/main" id="{0F0DE694-EB6F-4BF2-887C-BC63F2B7CD39}"/>
              </a:ext>
            </a:extLst>
          </p:cNvPr>
          <p:cNvPicPr>
            <a:picLocks noChangeAspect="1"/>
          </p:cNvPicPr>
          <p:nvPr/>
        </p:nvPicPr>
        <p:blipFill>
          <a:blip r:embed="rId6"/>
          <a:stretch>
            <a:fillRect/>
          </a:stretch>
        </p:blipFill>
        <p:spPr>
          <a:xfrm>
            <a:off x="5555528" y="4498418"/>
            <a:ext cx="3359158" cy="370983"/>
          </a:xfrm>
          <a:prstGeom prst="rect">
            <a:avLst/>
          </a:prstGeom>
        </p:spPr>
      </p:pic>
      <p:sp>
        <p:nvSpPr>
          <p:cNvPr id="15" name="Left Brace 14">
            <a:extLst>
              <a:ext uri="{FF2B5EF4-FFF2-40B4-BE49-F238E27FC236}">
                <a16:creationId xmlns:a16="http://schemas.microsoft.com/office/drawing/2014/main" id="{53C59D79-0354-47D1-A825-17C615D965D9}"/>
              </a:ext>
            </a:extLst>
          </p:cNvPr>
          <p:cNvSpPr/>
          <p:nvPr/>
        </p:nvSpPr>
        <p:spPr>
          <a:xfrm rot="16200000">
            <a:off x="2779170" y="2693889"/>
            <a:ext cx="292868" cy="9835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02BDA2C8-26E8-4B78-8746-8A7F5198422A}"/>
              </a:ext>
            </a:extLst>
          </p:cNvPr>
          <p:cNvSpPr/>
          <p:nvPr/>
        </p:nvSpPr>
        <p:spPr>
          <a:xfrm rot="16200000">
            <a:off x="1657205" y="2681572"/>
            <a:ext cx="292868" cy="9835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59D1FBC1-9149-4A35-AE49-9FC765A4DF81}"/>
              </a:ext>
            </a:extLst>
          </p:cNvPr>
          <p:cNvSpPr/>
          <p:nvPr/>
        </p:nvSpPr>
        <p:spPr>
          <a:xfrm rot="16200000">
            <a:off x="535240" y="2681572"/>
            <a:ext cx="292868" cy="9835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686678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p:txBody>
          <a:bodyPr/>
          <a:lstStyle/>
          <a:p>
            <a:r>
              <a:rPr lang="en-US" dirty="0"/>
              <a:t>Example</a:t>
            </a:r>
          </a:p>
        </p:txBody>
      </p:sp>
      <p:pic>
        <p:nvPicPr>
          <p:cNvPr id="18" name="Picture 17">
            <a:extLst>
              <a:ext uri="{FF2B5EF4-FFF2-40B4-BE49-F238E27FC236}">
                <a16:creationId xmlns:a16="http://schemas.microsoft.com/office/drawing/2014/main" id="{DC47EF34-C1D5-4DAC-850A-5D2B6CDD7868}"/>
              </a:ext>
            </a:extLst>
          </p:cNvPr>
          <p:cNvPicPr>
            <a:picLocks noChangeAspect="1"/>
          </p:cNvPicPr>
          <p:nvPr/>
        </p:nvPicPr>
        <p:blipFill>
          <a:blip r:embed="rId2"/>
          <a:stretch>
            <a:fillRect/>
          </a:stretch>
        </p:blipFill>
        <p:spPr>
          <a:xfrm>
            <a:off x="3384172" y="675990"/>
            <a:ext cx="3359170" cy="370983"/>
          </a:xfrm>
          <a:prstGeom prst="rect">
            <a:avLst/>
          </a:prstGeom>
        </p:spPr>
      </p:pic>
      <p:pic>
        <p:nvPicPr>
          <p:cNvPr id="19" name="Picture 18">
            <a:extLst>
              <a:ext uri="{FF2B5EF4-FFF2-40B4-BE49-F238E27FC236}">
                <a16:creationId xmlns:a16="http://schemas.microsoft.com/office/drawing/2014/main" id="{93851DCA-8876-4F9E-BFDD-CE6668F68D22}"/>
              </a:ext>
            </a:extLst>
          </p:cNvPr>
          <p:cNvPicPr>
            <a:picLocks noChangeAspect="1"/>
          </p:cNvPicPr>
          <p:nvPr/>
        </p:nvPicPr>
        <p:blipFill>
          <a:blip r:embed="rId3"/>
          <a:stretch>
            <a:fillRect/>
          </a:stretch>
        </p:blipFill>
        <p:spPr>
          <a:xfrm>
            <a:off x="124055" y="2613767"/>
            <a:ext cx="3359169" cy="370985"/>
          </a:xfrm>
          <a:prstGeom prst="rect">
            <a:avLst/>
          </a:prstGeom>
        </p:spPr>
      </p:pic>
      <p:pic>
        <p:nvPicPr>
          <p:cNvPr id="20" name="Picture 19">
            <a:extLst>
              <a:ext uri="{FF2B5EF4-FFF2-40B4-BE49-F238E27FC236}">
                <a16:creationId xmlns:a16="http://schemas.microsoft.com/office/drawing/2014/main" id="{4BF188A5-9026-43DB-A5C3-41DA94F886FA}"/>
              </a:ext>
            </a:extLst>
          </p:cNvPr>
          <p:cNvPicPr>
            <a:picLocks noChangeAspect="1"/>
          </p:cNvPicPr>
          <p:nvPr/>
        </p:nvPicPr>
        <p:blipFill>
          <a:blip r:embed="rId4"/>
          <a:stretch>
            <a:fillRect/>
          </a:stretch>
        </p:blipFill>
        <p:spPr>
          <a:xfrm>
            <a:off x="5618413" y="2613767"/>
            <a:ext cx="3359158" cy="370983"/>
          </a:xfrm>
          <a:prstGeom prst="rect">
            <a:avLst/>
          </a:prstGeom>
        </p:spPr>
      </p:pic>
      <p:pic>
        <p:nvPicPr>
          <p:cNvPr id="21" name="Picture 20">
            <a:extLst>
              <a:ext uri="{FF2B5EF4-FFF2-40B4-BE49-F238E27FC236}">
                <a16:creationId xmlns:a16="http://schemas.microsoft.com/office/drawing/2014/main" id="{BD45F473-9482-4B32-966F-D93277AC03DE}"/>
              </a:ext>
            </a:extLst>
          </p:cNvPr>
          <p:cNvPicPr>
            <a:picLocks noChangeAspect="1"/>
          </p:cNvPicPr>
          <p:nvPr/>
        </p:nvPicPr>
        <p:blipFill>
          <a:blip r:embed="rId5"/>
          <a:stretch>
            <a:fillRect/>
          </a:stretch>
        </p:blipFill>
        <p:spPr>
          <a:xfrm>
            <a:off x="124066" y="4551546"/>
            <a:ext cx="3359158" cy="370983"/>
          </a:xfrm>
          <a:prstGeom prst="rect">
            <a:avLst/>
          </a:prstGeom>
        </p:spPr>
      </p:pic>
      <p:pic>
        <p:nvPicPr>
          <p:cNvPr id="22" name="Picture 21">
            <a:extLst>
              <a:ext uri="{FF2B5EF4-FFF2-40B4-BE49-F238E27FC236}">
                <a16:creationId xmlns:a16="http://schemas.microsoft.com/office/drawing/2014/main" id="{23026F2F-2F38-437F-9466-02FF18E97C6B}"/>
              </a:ext>
            </a:extLst>
          </p:cNvPr>
          <p:cNvPicPr>
            <a:picLocks noChangeAspect="1"/>
          </p:cNvPicPr>
          <p:nvPr/>
        </p:nvPicPr>
        <p:blipFill>
          <a:blip r:embed="rId6"/>
          <a:stretch>
            <a:fillRect/>
          </a:stretch>
        </p:blipFill>
        <p:spPr>
          <a:xfrm>
            <a:off x="5555528" y="4498418"/>
            <a:ext cx="3359158" cy="370983"/>
          </a:xfrm>
          <a:prstGeom prst="rect">
            <a:avLst/>
          </a:prstGeom>
        </p:spPr>
      </p:pic>
      <p:graphicFrame>
        <p:nvGraphicFramePr>
          <p:cNvPr id="23" name="Table 23">
            <a:extLst>
              <a:ext uri="{FF2B5EF4-FFF2-40B4-BE49-F238E27FC236}">
                <a16:creationId xmlns:a16="http://schemas.microsoft.com/office/drawing/2014/main" id="{5BCD90B3-8417-407E-AEF5-4DA7E59F5C88}"/>
              </a:ext>
            </a:extLst>
          </p:cNvPr>
          <p:cNvGraphicFramePr>
            <a:graphicFrameLocks noGrp="1"/>
          </p:cNvGraphicFramePr>
          <p:nvPr>
            <p:extLst>
              <p:ext uri="{D42A27DB-BD31-4B8C-83A1-F6EECF244321}">
                <p14:modId xmlns:p14="http://schemas.microsoft.com/office/powerpoint/2010/main" val="2190165898"/>
              </p:ext>
            </p:extLst>
          </p:nvPr>
        </p:nvGraphicFramePr>
        <p:xfrm>
          <a:off x="124055" y="2155226"/>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6" name="Table 23">
            <a:extLst>
              <a:ext uri="{FF2B5EF4-FFF2-40B4-BE49-F238E27FC236}">
                <a16:creationId xmlns:a16="http://schemas.microsoft.com/office/drawing/2014/main" id="{DC57966D-0361-4A89-854D-62DE6D9F9959}"/>
              </a:ext>
            </a:extLst>
          </p:cNvPr>
          <p:cNvGraphicFramePr>
            <a:graphicFrameLocks noGrp="1"/>
          </p:cNvGraphicFramePr>
          <p:nvPr>
            <p:extLst>
              <p:ext uri="{D42A27DB-BD31-4B8C-83A1-F6EECF244321}">
                <p14:modId xmlns:p14="http://schemas.microsoft.com/office/powerpoint/2010/main" val="1671838864"/>
              </p:ext>
            </p:extLst>
          </p:nvPr>
        </p:nvGraphicFramePr>
        <p:xfrm>
          <a:off x="3384172" y="210795"/>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7" name="Table 23">
            <a:extLst>
              <a:ext uri="{FF2B5EF4-FFF2-40B4-BE49-F238E27FC236}">
                <a16:creationId xmlns:a16="http://schemas.microsoft.com/office/drawing/2014/main" id="{83289EB9-667A-48AE-B4B2-546E82B3CC45}"/>
              </a:ext>
            </a:extLst>
          </p:cNvPr>
          <p:cNvGraphicFramePr>
            <a:graphicFrameLocks noGrp="1"/>
          </p:cNvGraphicFramePr>
          <p:nvPr>
            <p:extLst>
              <p:ext uri="{D42A27DB-BD31-4B8C-83A1-F6EECF244321}">
                <p14:modId xmlns:p14="http://schemas.microsoft.com/office/powerpoint/2010/main" val="908052422"/>
              </p:ext>
            </p:extLst>
          </p:nvPr>
        </p:nvGraphicFramePr>
        <p:xfrm>
          <a:off x="124055" y="4041218"/>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8" name="Table 23">
            <a:extLst>
              <a:ext uri="{FF2B5EF4-FFF2-40B4-BE49-F238E27FC236}">
                <a16:creationId xmlns:a16="http://schemas.microsoft.com/office/drawing/2014/main" id="{49E8B074-847E-4943-9F1D-43FACA61FE27}"/>
              </a:ext>
            </a:extLst>
          </p:cNvPr>
          <p:cNvGraphicFramePr>
            <a:graphicFrameLocks noGrp="1"/>
          </p:cNvGraphicFramePr>
          <p:nvPr>
            <p:extLst>
              <p:ext uri="{D42A27DB-BD31-4B8C-83A1-F6EECF244321}">
                <p14:modId xmlns:p14="http://schemas.microsoft.com/office/powerpoint/2010/main" val="3605532094"/>
              </p:ext>
            </p:extLst>
          </p:nvPr>
        </p:nvGraphicFramePr>
        <p:xfrm>
          <a:off x="5623020" y="2155226"/>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9" name="Table 23">
            <a:extLst>
              <a:ext uri="{FF2B5EF4-FFF2-40B4-BE49-F238E27FC236}">
                <a16:creationId xmlns:a16="http://schemas.microsoft.com/office/drawing/2014/main" id="{85710623-FFB3-494B-85A5-20BB5D0FA584}"/>
              </a:ext>
            </a:extLst>
          </p:cNvPr>
          <p:cNvGraphicFramePr>
            <a:graphicFrameLocks noGrp="1"/>
          </p:cNvGraphicFramePr>
          <p:nvPr>
            <p:extLst>
              <p:ext uri="{D42A27DB-BD31-4B8C-83A1-F6EECF244321}">
                <p14:modId xmlns:p14="http://schemas.microsoft.com/office/powerpoint/2010/main" val="3707311437"/>
              </p:ext>
            </p:extLst>
          </p:nvPr>
        </p:nvGraphicFramePr>
        <p:xfrm>
          <a:off x="5555517" y="4010310"/>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spTree>
    <p:extLst>
      <p:ext uri="{BB962C8B-B14F-4D97-AF65-F5344CB8AC3E}">
        <p14:creationId xmlns:p14="http://schemas.microsoft.com/office/powerpoint/2010/main" val="10214906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p:txBody>
          <a:bodyPr/>
          <a:lstStyle/>
          <a:p>
            <a:r>
              <a:rPr lang="en-US" dirty="0"/>
              <a:t>Example</a:t>
            </a:r>
          </a:p>
        </p:txBody>
      </p:sp>
      <p:pic>
        <p:nvPicPr>
          <p:cNvPr id="18" name="Picture 17">
            <a:extLst>
              <a:ext uri="{FF2B5EF4-FFF2-40B4-BE49-F238E27FC236}">
                <a16:creationId xmlns:a16="http://schemas.microsoft.com/office/drawing/2014/main" id="{DC47EF34-C1D5-4DAC-850A-5D2B6CDD7868}"/>
              </a:ext>
            </a:extLst>
          </p:cNvPr>
          <p:cNvPicPr>
            <a:picLocks noChangeAspect="1"/>
          </p:cNvPicPr>
          <p:nvPr/>
        </p:nvPicPr>
        <p:blipFill>
          <a:blip r:embed="rId2"/>
          <a:stretch>
            <a:fillRect/>
          </a:stretch>
        </p:blipFill>
        <p:spPr>
          <a:xfrm>
            <a:off x="3384172" y="675990"/>
            <a:ext cx="3359170" cy="370983"/>
          </a:xfrm>
          <a:prstGeom prst="rect">
            <a:avLst/>
          </a:prstGeom>
        </p:spPr>
      </p:pic>
      <p:pic>
        <p:nvPicPr>
          <p:cNvPr id="19" name="Picture 18">
            <a:extLst>
              <a:ext uri="{FF2B5EF4-FFF2-40B4-BE49-F238E27FC236}">
                <a16:creationId xmlns:a16="http://schemas.microsoft.com/office/drawing/2014/main" id="{93851DCA-8876-4F9E-BFDD-CE6668F68D22}"/>
              </a:ext>
            </a:extLst>
          </p:cNvPr>
          <p:cNvPicPr>
            <a:picLocks noChangeAspect="1"/>
          </p:cNvPicPr>
          <p:nvPr/>
        </p:nvPicPr>
        <p:blipFill>
          <a:blip r:embed="rId3"/>
          <a:stretch>
            <a:fillRect/>
          </a:stretch>
        </p:blipFill>
        <p:spPr>
          <a:xfrm>
            <a:off x="124055" y="2613767"/>
            <a:ext cx="3359169" cy="370985"/>
          </a:xfrm>
          <a:prstGeom prst="rect">
            <a:avLst/>
          </a:prstGeom>
        </p:spPr>
      </p:pic>
      <p:pic>
        <p:nvPicPr>
          <p:cNvPr id="20" name="Picture 19">
            <a:extLst>
              <a:ext uri="{FF2B5EF4-FFF2-40B4-BE49-F238E27FC236}">
                <a16:creationId xmlns:a16="http://schemas.microsoft.com/office/drawing/2014/main" id="{4BF188A5-9026-43DB-A5C3-41DA94F886FA}"/>
              </a:ext>
            </a:extLst>
          </p:cNvPr>
          <p:cNvPicPr>
            <a:picLocks noChangeAspect="1"/>
          </p:cNvPicPr>
          <p:nvPr/>
        </p:nvPicPr>
        <p:blipFill>
          <a:blip r:embed="rId4"/>
          <a:stretch>
            <a:fillRect/>
          </a:stretch>
        </p:blipFill>
        <p:spPr>
          <a:xfrm>
            <a:off x="5618413" y="2613767"/>
            <a:ext cx="3359158" cy="370983"/>
          </a:xfrm>
          <a:prstGeom prst="rect">
            <a:avLst/>
          </a:prstGeom>
        </p:spPr>
      </p:pic>
      <p:pic>
        <p:nvPicPr>
          <p:cNvPr id="21" name="Picture 20">
            <a:extLst>
              <a:ext uri="{FF2B5EF4-FFF2-40B4-BE49-F238E27FC236}">
                <a16:creationId xmlns:a16="http://schemas.microsoft.com/office/drawing/2014/main" id="{BD45F473-9482-4B32-966F-D93277AC03DE}"/>
              </a:ext>
            </a:extLst>
          </p:cNvPr>
          <p:cNvPicPr>
            <a:picLocks noChangeAspect="1"/>
          </p:cNvPicPr>
          <p:nvPr/>
        </p:nvPicPr>
        <p:blipFill>
          <a:blip r:embed="rId5"/>
          <a:stretch>
            <a:fillRect/>
          </a:stretch>
        </p:blipFill>
        <p:spPr>
          <a:xfrm>
            <a:off x="124066" y="4551546"/>
            <a:ext cx="3359158" cy="370983"/>
          </a:xfrm>
          <a:prstGeom prst="rect">
            <a:avLst/>
          </a:prstGeom>
        </p:spPr>
      </p:pic>
      <p:pic>
        <p:nvPicPr>
          <p:cNvPr id="22" name="Picture 21">
            <a:extLst>
              <a:ext uri="{FF2B5EF4-FFF2-40B4-BE49-F238E27FC236}">
                <a16:creationId xmlns:a16="http://schemas.microsoft.com/office/drawing/2014/main" id="{23026F2F-2F38-437F-9466-02FF18E97C6B}"/>
              </a:ext>
            </a:extLst>
          </p:cNvPr>
          <p:cNvPicPr>
            <a:picLocks noChangeAspect="1"/>
          </p:cNvPicPr>
          <p:nvPr/>
        </p:nvPicPr>
        <p:blipFill>
          <a:blip r:embed="rId6"/>
          <a:stretch>
            <a:fillRect/>
          </a:stretch>
        </p:blipFill>
        <p:spPr>
          <a:xfrm>
            <a:off x="5555528" y="4498418"/>
            <a:ext cx="3359158" cy="370983"/>
          </a:xfrm>
          <a:prstGeom prst="rect">
            <a:avLst/>
          </a:prstGeom>
        </p:spPr>
      </p:pic>
      <p:graphicFrame>
        <p:nvGraphicFramePr>
          <p:cNvPr id="23" name="Table 23">
            <a:extLst>
              <a:ext uri="{FF2B5EF4-FFF2-40B4-BE49-F238E27FC236}">
                <a16:creationId xmlns:a16="http://schemas.microsoft.com/office/drawing/2014/main" id="{5BCD90B3-8417-407E-AEF5-4DA7E59F5C88}"/>
              </a:ext>
            </a:extLst>
          </p:cNvPr>
          <p:cNvGraphicFramePr>
            <a:graphicFrameLocks noGrp="1"/>
          </p:cNvGraphicFramePr>
          <p:nvPr/>
        </p:nvGraphicFramePr>
        <p:xfrm>
          <a:off x="124055" y="2155226"/>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6" name="Table 23">
            <a:extLst>
              <a:ext uri="{FF2B5EF4-FFF2-40B4-BE49-F238E27FC236}">
                <a16:creationId xmlns:a16="http://schemas.microsoft.com/office/drawing/2014/main" id="{DC57966D-0361-4A89-854D-62DE6D9F9959}"/>
              </a:ext>
            </a:extLst>
          </p:cNvPr>
          <p:cNvGraphicFramePr>
            <a:graphicFrameLocks noGrp="1"/>
          </p:cNvGraphicFramePr>
          <p:nvPr/>
        </p:nvGraphicFramePr>
        <p:xfrm>
          <a:off x="3384172" y="210795"/>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7" name="Table 23">
            <a:extLst>
              <a:ext uri="{FF2B5EF4-FFF2-40B4-BE49-F238E27FC236}">
                <a16:creationId xmlns:a16="http://schemas.microsoft.com/office/drawing/2014/main" id="{83289EB9-667A-48AE-B4B2-546E82B3CC45}"/>
              </a:ext>
            </a:extLst>
          </p:cNvPr>
          <p:cNvGraphicFramePr>
            <a:graphicFrameLocks noGrp="1"/>
          </p:cNvGraphicFramePr>
          <p:nvPr/>
        </p:nvGraphicFramePr>
        <p:xfrm>
          <a:off x="124055" y="4041218"/>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8" name="Table 23">
            <a:extLst>
              <a:ext uri="{FF2B5EF4-FFF2-40B4-BE49-F238E27FC236}">
                <a16:creationId xmlns:a16="http://schemas.microsoft.com/office/drawing/2014/main" id="{49E8B074-847E-4943-9F1D-43FACA61FE27}"/>
              </a:ext>
            </a:extLst>
          </p:cNvPr>
          <p:cNvGraphicFramePr>
            <a:graphicFrameLocks noGrp="1"/>
          </p:cNvGraphicFramePr>
          <p:nvPr/>
        </p:nvGraphicFramePr>
        <p:xfrm>
          <a:off x="5623020" y="2155226"/>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9" name="Table 23">
            <a:extLst>
              <a:ext uri="{FF2B5EF4-FFF2-40B4-BE49-F238E27FC236}">
                <a16:creationId xmlns:a16="http://schemas.microsoft.com/office/drawing/2014/main" id="{85710623-FFB3-494B-85A5-20BB5D0FA584}"/>
              </a:ext>
            </a:extLst>
          </p:cNvPr>
          <p:cNvGraphicFramePr>
            <a:graphicFrameLocks noGrp="1"/>
          </p:cNvGraphicFramePr>
          <p:nvPr/>
        </p:nvGraphicFramePr>
        <p:xfrm>
          <a:off x="5555517" y="4010310"/>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spTree>
    <p:extLst>
      <p:ext uri="{BB962C8B-B14F-4D97-AF65-F5344CB8AC3E}">
        <p14:creationId xmlns:p14="http://schemas.microsoft.com/office/powerpoint/2010/main" val="26260105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273844"/>
            <a:ext cx="7886700" cy="994172"/>
          </a:xfrm>
        </p:spPr>
        <p:txBody>
          <a:bodyPr/>
          <a:lstStyle/>
          <a:p>
            <a:r>
              <a:rPr lang="en-US" dirty="0"/>
              <a:t>Example</a:t>
            </a:r>
          </a:p>
        </p:txBody>
      </p:sp>
      <p:pic>
        <p:nvPicPr>
          <p:cNvPr id="3" name="Picture 2">
            <a:extLst>
              <a:ext uri="{FF2B5EF4-FFF2-40B4-BE49-F238E27FC236}">
                <a16:creationId xmlns:a16="http://schemas.microsoft.com/office/drawing/2014/main" id="{50C862CB-B18B-432D-8FE1-F2C895DF52D3}"/>
              </a:ext>
            </a:extLst>
          </p:cNvPr>
          <p:cNvPicPr>
            <a:picLocks noChangeAspect="1"/>
          </p:cNvPicPr>
          <p:nvPr/>
        </p:nvPicPr>
        <p:blipFill>
          <a:blip r:embed="rId2"/>
          <a:stretch>
            <a:fillRect/>
          </a:stretch>
        </p:blipFill>
        <p:spPr>
          <a:xfrm>
            <a:off x="350320" y="1912889"/>
            <a:ext cx="3561764" cy="1807393"/>
          </a:xfrm>
          <a:prstGeom prst="rect">
            <a:avLst/>
          </a:prstGeom>
        </p:spPr>
      </p:pic>
      <p:graphicFrame>
        <p:nvGraphicFramePr>
          <p:cNvPr id="4" name="Table 3">
            <a:extLst>
              <a:ext uri="{FF2B5EF4-FFF2-40B4-BE49-F238E27FC236}">
                <a16:creationId xmlns:a16="http://schemas.microsoft.com/office/drawing/2014/main" id="{EA37FD22-AA5C-4A81-82CC-BEA660605F1E}"/>
              </a:ext>
            </a:extLst>
          </p:cNvPr>
          <p:cNvGraphicFramePr>
            <a:graphicFrameLocks noGrp="1"/>
          </p:cNvGraphicFramePr>
          <p:nvPr>
            <p:extLst>
              <p:ext uri="{D42A27DB-BD31-4B8C-83A1-F6EECF244321}">
                <p14:modId xmlns:p14="http://schemas.microsoft.com/office/powerpoint/2010/main" val="475407773"/>
              </p:ext>
            </p:extLst>
          </p:nvPr>
        </p:nvGraphicFramePr>
        <p:xfrm>
          <a:off x="4572000" y="1912887"/>
          <a:ext cx="3561759" cy="1807395"/>
        </p:xfrm>
        <a:graphic>
          <a:graphicData uri="http://schemas.openxmlformats.org/drawingml/2006/table">
            <a:tbl>
              <a:tblPr>
                <a:tableStyleId>{5C22544A-7EE6-4342-B048-85BDC9FD1C3A}</a:tableStyleId>
              </a:tblPr>
              <a:tblGrid>
                <a:gridCol w="395751">
                  <a:extLst>
                    <a:ext uri="{9D8B030D-6E8A-4147-A177-3AD203B41FA5}">
                      <a16:colId xmlns:a16="http://schemas.microsoft.com/office/drawing/2014/main" val="3646817982"/>
                    </a:ext>
                  </a:extLst>
                </a:gridCol>
                <a:gridCol w="395751">
                  <a:extLst>
                    <a:ext uri="{9D8B030D-6E8A-4147-A177-3AD203B41FA5}">
                      <a16:colId xmlns:a16="http://schemas.microsoft.com/office/drawing/2014/main" val="3468984212"/>
                    </a:ext>
                  </a:extLst>
                </a:gridCol>
                <a:gridCol w="395751">
                  <a:extLst>
                    <a:ext uri="{9D8B030D-6E8A-4147-A177-3AD203B41FA5}">
                      <a16:colId xmlns:a16="http://schemas.microsoft.com/office/drawing/2014/main" val="1257299942"/>
                    </a:ext>
                  </a:extLst>
                </a:gridCol>
                <a:gridCol w="395751">
                  <a:extLst>
                    <a:ext uri="{9D8B030D-6E8A-4147-A177-3AD203B41FA5}">
                      <a16:colId xmlns:a16="http://schemas.microsoft.com/office/drawing/2014/main" val="3945527159"/>
                    </a:ext>
                  </a:extLst>
                </a:gridCol>
                <a:gridCol w="395751">
                  <a:extLst>
                    <a:ext uri="{9D8B030D-6E8A-4147-A177-3AD203B41FA5}">
                      <a16:colId xmlns:a16="http://schemas.microsoft.com/office/drawing/2014/main" val="279241687"/>
                    </a:ext>
                  </a:extLst>
                </a:gridCol>
                <a:gridCol w="395751">
                  <a:extLst>
                    <a:ext uri="{9D8B030D-6E8A-4147-A177-3AD203B41FA5}">
                      <a16:colId xmlns:a16="http://schemas.microsoft.com/office/drawing/2014/main" val="1771566255"/>
                    </a:ext>
                  </a:extLst>
                </a:gridCol>
                <a:gridCol w="395751">
                  <a:extLst>
                    <a:ext uri="{9D8B030D-6E8A-4147-A177-3AD203B41FA5}">
                      <a16:colId xmlns:a16="http://schemas.microsoft.com/office/drawing/2014/main" val="735408703"/>
                    </a:ext>
                  </a:extLst>
                </a:gridCol>
                <a:gridCol w="395751">
                  <a:extLst>
                    <a:ext uri="{9D8B030D-6E8A-4147-A177-3AD203B41FA5}">
                      <a16:colId xmlns:a16="http://schemas.microsoft.com/office/drawing/2014/main" val="2966110397"/>
                    </a:ext>
                  </a:extLst>
                </a:gridCol>
                <a:gridCol w="395751">
                  <a:extLst>
                    <a:ext uri="{9D8B030D-6E8A-4147-A177-3AD203B41FA5}">
                      <a16:colId xmlns:a16="http://schemas.microsoft.com/office/drawing/2014/main" val="2868322251"/>
                    </a:ext>
                  </a:extLst>
                </a:gridCol>
              </a:tblGrid>
              <a:tr h="361479">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4285373017"/>
                  </a:ext>
                </a:extLst>
              </a:tr>
              <a:tr h="361479">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3782694948"/>
                  </a:ext>
                </a:extLst>
              </a:tr>
              <a:tr h="361479">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1</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4117826452"/>
                  </a:ext>
                </a:extLst>
              </a:tr>
              <a:tr h="361479">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1</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533034770"/>
                  </a:ext>
                </a:extLst>
              </a:tr>
              <a:tr h="361479">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4118827866"/>
                  </a:ext>
                </a:extLst>
              </a:tr>
            </a:tbl>
          </a:graphicData>
        </a:graphic>
      </p:graphicFrame>
      <p:graphicFrame>
        <p:nvGraphicFramePr>
          <p:cNvPr id="5" name="Table 4">
            <a:extLst>
              <a:ext uri="{FF2B5EF4-FFF2-40B4-BE49-F238E27FC236}">
                <a16:creationId xmlns:a16="http://schemas.microsoft.com/office/drawing/2014/main" id="{B153C6B4-C2DC-4541-85FC-0352AE3D21B3}"/>
              </a:ext>
            </a:extLst>
          </p:cNvPr>
          <p:cNvGraphicFramePr>
            <a:graphicFrameLocks noGrp="1"/>
          </p:cNvGraphicFramePr>
          <p:nvPr>
            <p:extLst>
              <p:ext uri="{D42A27DB-BD31-4B8C-83A1-F6EECF244321}">
                <p14:modId xmlns:p14="http://schemas.microsoft.com/office/powerpoint/2010/main" val="3829700440"/>
              </p:ext>
            </p:extLst>
          </p:nvPr>
        </p:nvGraphicFramePr>
        <p:xfrm>
          <a:off x="8317474" y="1912886"/>
          <a:ext cx="395751" cy="1807395"/>
        </p:xfrm>
        <a:graphic>
          <a:graphicData uri="http://schemas.openxmlformats.org/drawingml/2006/table">
            <a:tbl>
              <a:tblPr>
                <a:tableStyleId>{5C22544A-7EE6-4342-B048-85BDC9FD1C3A}</a:tableStyleId>
              </a:tblPr>
              <a:tblGrid>
                <a:gridCol w="395751">
                  <a:extLst>
                    <a:ext uri="{9D8B030D-6E8A-4147-A177-3AD203B41FA5}">
                      <a16:colId xmlns:a16="http://schemas.microsoft.com/office/drawing/2014/main" val="614074044"/>
                    </a:ext>
                  </a:extLst>
                </a:gridCol>
              </a:tblGrid>
              <a:tr h="361479">
                <a:tc>
                  <a:txBody>
                    <a:bodyPr/>
                    <a:lstStyle/>
                    <a:p>
                      <a:pPr algn="r" fontAlgn="b"/>
                      <a:r>
                        <a:rPr lang="en-US" sz="2000" b="0" i="0" u="none" strike="noStrike" dirty="0">
                          <a:solidFill>
                            <a:srgbClr val="000000"/>
                          </a:solidFill>
                          <a:effectLst/>
                          <a:latin typeface="Calibri" panose="020F0502020204030204" pitchFamily="34" charset="0"/>
                        </a:rPr>
                        <a:t>1</a:t>
                      </a:r>
                    </a:p>
                  </a:txBody>
                  <a:tcPr marL="6350" marR="6350" marT="6350" marB="0" anchor="b">
                    <a:solidFill>
                      <a:schemeClr val="bg1"/>
                    </a:solidFill>
                  </a:tcPr>
                </a:tc>
                <a:extLst>
                  <a:ext uri="{0D108BD9-81ED-4DB2-BD59-A6C34878D82A}">
                    <a16:rowId xmlns:a16="http://schemas.microsoft.com/office/drawing/2014/main" val="2580982280"/>
                  </a:ext>
                </a:extLst>
              </a:tr>
              <a:tr h="361479">
                <a:tc>
                  <a:txBody>
                    <a:bodyPr/>
                    <a:lstStyle/>
                    <a:p>
                      <a:pPr algn="r" fontAlgn="b"/>
                      <a:r>
                        <a:rPr lang="en-US" sz="2000" b="0" i="0" u="none" strike="noStrike" dirty="0">
                          <a:solidFill>
                            <a:srgbClr val="000000"/>
                          </a:solidFill>
                          <a:effectLst/>
                          <a:latin typeface="Calibri" panose="020F0502020204030204" pitchFamily="34" charset="0"/>
                        </a:rPr>
                        <a:t>1</a:t>
                      </a:r>
                    </a:p>
                  </a:txBody>
                  <a:tcPr marL="6350" marR="6350" marT="6350" marB="0" anchor="b">
                    <a:solidFill>
                      <a:schemeClr val="bg1"/>
                    </a:solidFill>
                  </a:tcPr>
                </a:tc>
                <a:extLst>
                  <a:ext uri="{0D108BD9-81ED-4DB2-BD59-A6C34878D82A}">
                    <a16:rowId xmlns:a16="http://schemas.microsoft.com/office/drawing/2014/main" val="2027140808"/>
                  </a:ext>
                </a:extLst>
              </a:tr>
              <a:tr h="361479">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3232460674"/>
                  </a:ext>
                </a:extLst>
              </a:tr>
              <a:tr h="361479">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3503459860"/>
                  </a:ext>
                </a:extLst>
              </a:tr>
              <a:tr h="361479">
                <a:tc>
                  <a:txBody>
                    <a:bodyPr/>
                    <a:lstStyle/>
                    <a:p>
                      <a:pPr algn="r" fontAlgn="b"/>
                      <a:r>
                        <a:rPr lang="en-US" sz="2000" b="0" i="0" u="none" strike="noStrike" dirty="0">
                          <a:solidFill>
                            <a:srgbClr val="000000"/>
                          </a:solidFill>
                          <a:effectLst/>
                          <a:latin typeface="Calibri" panose="020F0502020204030204" pitchFamily="34" charset="0"/>
                        </a:rPr>
                        <a:t>1</a:t>
                      </a:r>
                    </a:p>
                  </a:txBody>
                  <a:tcPr marL="6350" marR="6350" marT="6350" marB="0" anchor="b">
                    <a:solidFill>
                      <a:schemeClr val="bg1"/>
                    </a:solidFill>
                  </a:tcPr>
                </a:tc>
                <a:extLst>
                  <a:ext uri="{0D108BD9-81ED-4DB2-BD59-A6C34878D82A}">
                    <a16:rowId xmlns:a16="http://schemas.microsoft.com/office/drawing/2014/main" val="1813204787"/>
                  </a:ext>
                </a:extLst>
              </a:tr>
            </a:tbl>
          </a:graphicData>
        </a:graphic>
      </p:graphicFrame>
    </p:spTree>
    <p:extLst>
      <p:ext uri="{BB962C8B-B14F-4D97-AF65-F5344CB8AC3E}">
        <p14:creationId xmlns:p14="http://schemas.microsoft.com/office/powerpoint/2010/main" val="27154117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114A5-A84B-4DF6-99A4-CD06042D65DE}"/>
              </a:ext>
            </a:extLst>
          </p:cNvPr>
          <p:cNvPicPr>
            <a:picLocks noChangeAspect="1"/>
          </p:cNvPicPr>
          <p:nvPr/>
        </p:nvPicPr>
        <p:blipFill>
          <a:blip r:embed="rId3"/>
          <a:stretch>
            <a:fillRect/>
          </a:stretch>
        </p:blipFill>
        <p:spPr>
          <a:xfrm>
            <a:off x="219870" y="892489"/>
            <a:ext cx="1967311" cy="2266999"/>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440055" y="4449385"/>
            <a:ext cx="8263890" cy="415499"/>
          </a:xfrm>
        </p:spPr>
        <p:txBody>
          <a:bodyPr>
            <a:normAutofit fontScale="90000"/>
          </a:bodyPr>
          <a:lstStyle/>
          <a:p>
            <a:pPr algn="ctr"/>
            <a:r>
              <a:rPr lang="en-US" dirty="0"/>
              <a:t>Complex Predictions and Classifications</a:t>
            </a:r>
          </a:p>
        </p:txBody>
      </p:sp>
      <p:pic>
        <p:nvPicPr>
          <p:cNvPr id="3" name="Picture 2">
            <a:extLst>
              <a:ext uri="{FF2B5EF4-FFF2-40B4-BE49-F238E27FC236}">
                <a16:creationId xmlns:a16="http://schemas.microsoft.com/office/drawing/2014/main" id="{ED89859C-B37E-4319-9684-5B8626E51ADB}"/>
              </a:ext>
            </a:extLst>
          </p:cNvPr>
          <p:cNvPicPr>
            <a:picLocks noChangeAspect="1"/>
          </p:cNvPicPr>
          <p:nvPr/>
        </p:nvPicPr>
        <p:blipFill>
          <a:blip r:embed="rId4"/>
          <a:stretch>
            <a:fillRect/>
          </a:stretch>
        </p:blipFill>
        <p:spPr>
          <a:xfrm>
            <a:off x="2391519" y="892489"/>
            <a:ext cx="3057268" cy="226699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679D663-BC80-4283-A59F-06560C50352B}"/>
              </a:ext>
            </a:extLst>
          </p:cNvPr>
          <p:cNvPicPr>
            <a:picLocks noChangeAspect="1"/>
          </p:cNvPicPr>
          <p:nvPr/>
        </p:nvPicPr>
        <p:blipFill>
          <a:blip r:embed="rId5"/>
          <a:stretch>
            <a:fillRect/>
          </a:stretch>
        </p:blipFill>
        <p:spPr>
          <a:xfrm>
            <a:off x="5631470" y="892489"/>
            <a:ext cx="3310797" cy="2266999"/>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785786B9-7044-4D68-9137-517B95CA6BD8}"/>
              </a:ext>
            </a:extLst>
          </p:cNvPr>
          <p:cNvCxnSpPr/>
          <p:nvPr/>
        </p:nvCxnSpPr>
        <p:spPr>
          <a:xfrm>
            <a:off x="1035513" y="4028507"/>
            <a:ext cx="674445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53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Platforms and Tools</a:t>
            </a:r>
          </a:p>
        </p:txBody>
      </p:sp>
    </p:spTree>
    <p:extLst>
      <p:ext uri="{BB962C8B-B14F-4D97-AF65-F5344CB8AC3E}">
        <p14:creationId xmlns:p14="http://schemas.microsoft.com/office/powerpoint/2010/main" val="997138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22948" y="2571750"/>
            <a:ext cx="4046985" cy="1567656"/>
          </a:xfrm>
        </p:spPr>
        <p:txBody>
          <a:bodyPr/>
          <a:lstStyle/>
          <a:p>
            <a:r>
              <a:rPr lang="en-US" dirty="0"/>
              <a:t>Platforms and Tools</a:t>
            </a:r>
          </a:p>
        </p:txBody>
      </p:sp>
    </p:spTree>
    <p:extLst>
      <p:ext uri="{BB962C8B-B14F-4D97-AF65-F5344CB8AC3E}">
        <p14:creationId xmlns:p14="http://schemas.microsoft.com/office/powerpoint/2010/main" val="2703776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0857983-E263-43E6-B8B2-FFD998C44065}"/>
              </a:ext>
            </a:extLst>
          </p:cNvPr>
          <p:cNvSpPr txBox="1">
            <a:spLocks/>
          </p:cNvSpPr>
          <p:nvPr/>
        </p:nvSpPr>
        <p:spPr>
          <a:xfrm>
            <a:off x="168080" y="130593"/>
            <a:ext cx="8812177" cy="950645"/>
          </a:xfrm>
          <a:prstGeom prst="rect">
            <a:avLst/>
          </a:prstGeom>
        </p:spPr>
        <p:txBody>
          <a:bodyPr vert="horz" wrap="square" lIns="0" tIns="0" rIns="0" bIns="0" rtlCol="0" anchor="t">
            <a:spAutoFit/>
          </a:bodyPr>
          <a:lstStyle>
            <a:defPPr>
              <a:defRPr lang="en-US"/>
            </a:defPPr>
            <a:lvl1pPr algn="ctr" defTabSz="951304">
              <a:lnSpc>
                <a:spcPct val="100000"/>
              </a:lnSpc>
              <a:spcBef>
                <a:spcPct val="0"/>
              </a:spcBef>
              <a:buNone/>
              <a:defRPr sz="5400" b="0" cap="none" spc="-51" baseline="0">
                <a:ln w="3175">
                  <a:noFill/>
                </a:ln>
                <a:effectLst/>
                <a:cs typeface="Segoe UI" pitchFamily="34" charset="0"/>
              </a:defRPr>
            </a:lvl1pPr>
          </a:lstStyle>
          <a:p>
            <a:pPr defTabSz="713478"/>
            <a:r>
              <a:rPr lang="en-US" sz="2059" spc="-38" dirty="0">
                <a:solidFill>
                  <a:prstClr val="black"/>
                </a:solidFill>
                <a:latin typeface="Calibri" panose="020F0502020204030204"/>
              </a:rPr>
              <a:t>Development Tools: Jupyter, VS Code, Azure Data Studio, Visual Studio, and 3</a:t>
            </a:r>
            <a:r>
              <a:rPr lang="en-US" sz="2059" spc="-38" baseline="30000" dirty="0">
                <a:solidFill>
                  <a:prstClr val="black"/>
                </a:solidFill>
                <a:latin typeface="Calibri" panose="020F0502020204030204"/>
              </a:rPr>
              <a:t>rd</a:t>
            </a:r>
            <a:r>
              <a:rPr lang="en-US" sz="2059" spc="-38" dirty="0">
                <a:solidFill>
                  <a:prstClr val="black"/>
                </a:solidFill>
                <a:latin typeface="Calibri" panose="020F0502020204030204"/>
              </a:rPr>
              <a:t> Party, </a:t>
            </a:r>
          </a:p>
          <a:p>
            <a:pPr defTabSz="713478"/>
            <a:r>
              <a:rPr lang="en-US" sz="2059" spc="-38" dirty="0">
                <a:solidFill>
                  <a:prstClr val="black"/>
                </a:solidFill>
                <a:latin typeface="Calibri" panose="020F0502020204030204"/>
              </a:rPr>
              <a:t>SDK’s and R/Python Packages</a:t>
            </a:r>
          </a:p>
          <a:p>
            <a:pPr defTabSz="713478"/>
            <a:r>
              <a:rPr lang="en-US" sz="2059" spc="-38" dirty="0">
                <a:solidFill>
                  <a:srgbClr val="A5A5A5"/>
                </a:solidFill>
                <a:latin typeface="Calibri" panose="020F0502020204030204"/>
              </a:rPr>
              <a:t>(Available on the Azure Data Science Virtual Machine)</a:t>
            </a:r>
          </a:p>
        </p:txBody>
      </p:sp>
      <p:pic>
        <p:nvPicPr>
          <p:cNvPr id="2050" name="Picture 2" descr="See the source image">
            <a:extLst>
              <a:ext uri="{FF2B5EF4-FFF2-40B4-BE49-F238E27FC236}">
                <a16:creationId xmlns:a16="http://schemas.microsoft.com/office/drawing/2014/main" id="{0FA4745E-57B5-2340-9596-E5E2644ED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554" y="1515800"/>
            <a:ext cx="4960265" cy="30640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53F8064-EEE3-487F-80AF-934B5D362111}"/>
              </a:ext>
            </a:extLst>
          </p:cNvPr>
          <p:cNvPicPr>
            <a:picLocks noChangeAspect="1"/>
          </p:cNvPicPr>
          <p:nvPr/>
        </p:nvPicPr>
        <p:blipFill>
          <a:blip r:embed="rId4"/>
          <a:stretch>
            <a:fillRect/>
          </a:stretch>
        </p:blipFill>
        <p:spPr>
          <a:xfrm>
            <a:off x="264655" y="1051063"/>
            <a:ext cx="4178137" cy="2676619"/>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43676540-10C5-5447-86F6-72E44B8D12D9}"/>
              </a:ext>
            </a:extLst>
          </p:cNvPr>
          <p:cNvPicPr>
            <a:picLocks noChangeAspect="1"/>
          </p:cNvPicPr>
          <p:nvPr/>
        </p:nvPicPr>
        <p:blipFill>
          <a:blip r:embed="rId5"/>
          <a:stretch>
            <a:fillRect/>
          </a:stretch>
        </p:blipFill>
        <p:spPr>
          <a:xfrm>
            <a:off x="4836499" y="1186886"/>
            <a:ext cx="4106234" cy="2769729"/>
          </a:xfrm>
          <a:prstGeom prst="rect">
            <a:avLst/>
          </a:prstGeom>
        </p:spPr>
      </p:pic>
      <p:sp>
        <p:nvSpPr>
          <p:cNvPr id="7" name="Rectangle 6">
            <a:extLst>
              <a:ext uri="{FF2B5EF4-FFF2-40B4-BE49-F238E27FC236}">
                <a16:creationId xmlns:a16="http://schemas.microsoft.com/office/drawing/2014/main" id="{62CFD2E9-D2D4-434D-9FF8-36BDC8D87FE7}"/>
              </a:ext>
            </a:extLst>
          </p:cNvPr>
          <p:cNvSpPr/>
          <p:nvPr/>
        </p:nvSpPr>
        <p:spPr>
          <a:xfrm>
            <a:off x="2554025" y="4645805"/>
            <a:ext cx="2698367" cy="461665"/>
          </a:xfrm>
          <a:prstGeom prst="rect">
            <a:avLst/>
          </a:prstGeom>
        </p:spPr>
        <p:txBody>
          <a:bodyPr wrap="none">
            <a:spAutoFit/>
          </a:bodyPr>
          <a:lstStyle/>
          <a:p>
            <a:pPr defTabSz="685800"/>
            <a:r>
              <a:rPr lang="en-US" sz="2400" spc="-38" dirty="0">
                <a:ln w="3175">
                  <a:noFill/>
                </a:ln>
                <a:solidFill>
                  <a:prstClr val="black"/>
                </a:solidFill>
                <a:latin typeface="Calibri" panose="020F0502020204030204"/>
                <a:cs typeface="Segoe UI" pitchFamily="34" charset="0"/>
              </a:rPr>
              <a:t>https://aka.ms/dsvm</a:t>
            </a:r>
          </a:p>
        </p:txBody>
      </p:sp>
    </p:spTree>
    <p:extLst>
      <p:ext uri="{BB962C8B-B14F-4D97-AF65-F5344CB8AC3E}">
        <p14:creationId xmlns:p14="http://schemas.microsoft.com/office/powerpoint/2010/main" val="40072788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89DACD66-9ABE-4D02-A164-A71D29E9DD5D}"/>
              </a:ext>
            </a:extLst>
          </p:cNvPr>
          <p:cNvSpPr/>
          <p:nvPr/>
        </p:nvSpPr>
        <p:spPr bwMode="auto">
          <a:xfrm>
            <a:off x="440642" y="96171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Sophisticated pretrained models</a:t>
            </a:r>
          </a:p>
          <a:p>
            <a:pPr defTabSz="699220" fontAlgn="base">
              <a:spcBef>
                <a:spcPct val="0"/>
              </a:spcBef>
              <a:spcAft>
                <a:spcPct val="0"/>
              </a:spcAft>
              <a:defRPr/>
            </a:pPr>
            <a:r>
              <a:rPr lang="en-US" sz="1050" dirty="0">
                <a:solidFill>
                  <a:srgbClr val="002060"/>
                </a:solidFill>
                <a:latin typeface="Segoe UI"/>
                <a:cs typeface="Segoe UI" pitchFamily="34" charset="0"/>
              </a:rPr>
              <a:t>To accelerate solution development with easy to use pretrained models</a:t>
            </a: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924F5600-D8EA-4EA6-82AC-B2C9608DDA7B}"/>
              </a:ext>
            </a:extLst>
          </p:cNvPr>
          <p:cNvSpPr/>
          <p:nvPr/>
        </p:nvSpPr>
        <p:spPr bwMode="auto">
          <a:xfrm>
            <a:off x="440642" y="2917339"/>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Productive services</a:t>
            </a:r>
          </a:p>
          <a:p>
            <a:pPr defTabSz="699220" fontAlgn="base">
              <a:spcBef>
                <a:spcPct val="0"/>
              </a:spcBef>
              <a:spcAft>
                <a:spcPct val="0"/>
              </a:spcAft>
              <a:defRPr/>
            </a:pPr>
            <a:r>
              <a:rPr lang="en-US" sz="1050" dirty="0">
                <a:solidFill>
                  <a:srgbClr val="002060"/>
                </a:solidFill>
                <a:latin typeface="Segoe UI"/>
                <a:cs typeface="Segoe UI" pitchFamily="34" charset="0"/>
              </a:rPr>
              <a:t>Empower your development teams</a:t>
            </a:r>
            <a:br>
              <a:rPr lang="en-US" sz="1350" dirty="0">
                <a:solidFill>
                  <a:srgbClr val="002060"/>
                </a:solidFill>
                <a:latin typeface="Segoe UI"/>
                <a:cs typeface="Segoe UI" pitchFamily="34" charset="0"/>
              </a:rPr>
            </a:br>
            <a:endParaRPr lang="en-US" sz="1350" dirty="0">
              <a:solidFill>
                <a:srgbClr val="002060"/>
              </a:solidFill>
              <a:latin typeface="Segoe UI"/>
              <a:cs typeface="Segoe UI" pitchFamily="34" charset="0"/>
            </a:endParaRPr>
          </a:p>
        </p:txBody>
      </p:sp>
      <p:sp>
        <p:nvSpPr>
          <p:cNvPr id="109" name="Rectangle 108">
            <a:extLst>
              <a:ext uri="{FF2B5EF4-FFF2-40B4-BE49-F238E27FC236}">
                <a16:creationId xmlns:a16="http://schemas.microsoft.com/office/drawing/2014/main" id="{51950791-F330-44DE-900D-41BC51CE93FC}"/>
              </a:ext>
            </a:extLst>
          </p:cNvPr>
          <p:cNvSpPr/>
          <p:nvPr/>
        </p:nvSpPr>
        <p:spPr bwMode="auto">
          <a:xfrm>
            <a:off x="440642" y="3909705"/>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Powerful infrastructure </a:t>
            </a:r>
          </a:p>
          <a:p>
            <a:pPr defTabSz="699220" fontAlgn="base">
              <a:spcBef>
                <a:spcPct val="0"/>
              </a:spcBef>
              <a:spcAft>
                <a:spcPct val="0"/>
              </a:spcAft>
              <a:defRPr/>
            </a:pPr>
            <a:r>
              <a:rPr lang="en-US" sz="1050" dirty="0">
                <a:solidFill>
                  <a:srgbClr val="002060"/>
                </a:solidFill>
                <a:latin typeface="Segoe UI"/>
                <a:cs typeface="Segoe UI" pitchFamily="34" charset="0"/>
              </a:rPr>
              <a:t>Accelerate time to value</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5257374" y="961714"/>
            <a:ext cx="3560697"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5257374" y="2917339"/>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3077E78C-A457-48FA-A784-613193EC26CA}"/>
              </a:ext>
            </a:extLst>
          </p:cNvPr>
          <p:cNvSpPr/>
          <p:nvPr/>
        </p:nvSpPr>
        <p:spPr bwMode="auto">
          <a:xfrm>
            <a:off x="5257375" y="3909706"/>
            <a:ext cx="3560696"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0BB510E-A474-4D3E-BAAC-FB742F20EC1A}"/>
              </a:ext>
            </a:extLst>
          </p:cNvPr>
          <p:cNvSpPr txBox="1"/>
          <p:nvPr/>
        </p:nvSpPr>
        <p:spPr>
          <a:xfrm>
            <a:off x="5384529"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Vision</a:t>
            </a:r>
          </a:p>
        </p:txBody>
      </p:sp>
      <p:sp>
        <p:nvSpPr>
          <p:cNvPr id="175" name="TextBox 174">
            <a:extLst>
              <a:ext uri="{FF2B5EF4-FFF2-40B4-BE49-F238E27FC236}">
                <a16:creationId xmlns:a16="http://schemas.microsoft.com/office/drawing/2014/main" id="{EAE57E89-6E30-4193-B9DD-50224848504C}"/>
              </a:ext>
            </a:extLst>
          </p:cNvPr>
          <p:cNvSpPr txBox="1"/>
          <p:nvPr/>
        </p:nvSpPr>
        <p:spPr>
          <a:xfrm>
            <a:off x="6313707"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Speech</a:t>
            </a:r>
          </a:p>
        </p:txBody>
      </p:sp>
      <p:sp>
        <p:nvSpPr>
          <p:cNvPr id="176" name="TextBox 175">
            <a:extLst>
              <a:ext uri="{FF2B5EF4-FFF2-40B4-BE49-F238E27FC236}">
                <a16:creationId xmlns:a16="http://schemas.microsoft.com/office/drawing/2014/main" id="{016DE4BB-7138-449B-82AC-DB5D1D3558B5}"/>
              </a:ext>
            </a:extLst>
          </p:cNvPr>
          <p:cNvSpPr txBox="1"/>
          <p:nvPr/>
        </p:nvSpPr>
        <p:spPr>
          <a:xfrm>
            <a:off x="7226222" y="1411594"/>
            <a:ext cx="56477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Language</a:t>
            </a:r>
          </a:p>
        </p:txBody>
      </p:sp>
      <p:sp>
        <p:nvSpPr>
          <p:cNvPr id="178" name="TextBox 177">
            <a:extLst>
              <a:ext uri="{FF2B5EF4-FFF2-40B4-BE49-F238E27FC236}">
                <a16:creationId xmlns:a16="http://schemas.microsoft.com/office/drawing/2014/main" id="{EE4FF396-5408-462F-978E-F2D4606CC4E1}"/>
              </a:ext>
            </a:extLst>
          </p:cNvPr>
          <p:cNvSpPr txBox="1"/>
          <p:nvPr/>
        </p:nvSpPr>
        <p:spPr>
          <a:xfrm>
            <a:off x="8137693" y="1411594"/>
            <a:ext cx="55838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Search</a:t>
            </a:r>
          </a:p>
        </p:txBody>
      </p:sp>
      <p:grpSp>
        <p:nvGrpSpPr>
          <p:cNvPr id="208" name="Group 207">
            <a:extLst>
              <a:ext uri="{FF2B5EF4-FFF2-40B4-BE49-F238E27FC236}">
                <a16:creationId xmlns:a16="http://schemas.microsoft.com/office/drawing/2014/main" id="{19E15380-1225-4AF2-A727-E6F431CFE846}"/>
              </a:ext>
            </a:extLst>
          </p:cNvPr>
          <p:cNvGrpSpPr/>
          <p:nvPr/>
        </p:nvGrpSpPr>
        <p:grpSpPr>
          <a:xfrm>
            <a:off x="5704081" y="3055208"/>
            <a:ext cx="324557" cy="360691"/>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5464820" y="3429706"/>
            <a:ext cx="803079"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Databricks</a:t>
            </a:r>
          </a:p>
        </p:txBody>
      </p:sp>
      <p:sp>
        <p:nvSpPr>
          <p:cNvPr id="219" name="TextBox 218">
            <a:extLst>
              <a:ext uri="{FF2B5EF4-FFF2-40B4-BE49-F238E27FC236}">
                <a16:creationId xmlns:a16="http://schemas.microsoft.com/office/drawing/2014/main" id="{00CA1019-6FAE-4809-965C-D406F7A70362}"/>
              </a:ext>
            </a:extLst>
          </p:cNvPr>
          <p:cNvSpPr txBox="1"/>
          <p:nvPr/>
        </p:nvSpPr>
        <p:spPr>
          <a:xfrm>
            <a:off x="6577224"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Machine Learning</a:t>
            </a:r>
          </a:p>
        </p:txBody>
      </p:sp>
      <p:grpSp>
        <p:nvGrpSpPr>
          <p:cNvPr id="227" name="Group 226">
            <a:extLst>
              <a:ext uri="{FF2B5EF4-FFF2-40B4-BE49-F238E27FC236}">
                <a16:creationId xmlns:a16="http://schemas.microsoft.com/office/drawing/2014/main" id="{1E5AEEE1-F618-44C3-8538-70453CB407BF}"/>
              </a:ext>
            </a:extLst>
          </p:cNvPr>
          <p:cNvGrpSpPr/>
          <p:nvPr/>
        </p:nvGrpSpPr>
        <p:grpSpPr>
          <a:xfrm>
            <a:off x="5554433" y="4052005"/>
            <a:ext cx="616356" cy="515081"/>
            <a:chOff x="7417830" y="2130188"/>
            <a:chExt cx="2693670"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6694583" y="4058576"/>
            <a:ext cx="616356" cy="515081"/>
            <a:chOff x="7417830" y="2130188"/>
            <a:chExt cx="2693670"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GPU</a:t>
              </a:r>
            </a:p>
          </p:txBody>
        </p:sp>
      </p:grpSp>
      <p:sp>
        <p:nvSpPr>
          <p:cNvPr id="253" name="TextBox 252">
            <a:extLst>
              <a:ext uri="{FF2B5EF4-FFF2-40B4-BE49-F238E27FC236}">
                <a16:creationId xmlns:a16="http://schemas.microsoft.com/office/drawing/2014/main" id="{A7B78B86-8308-46FE-9341-F83AFEFE1A5F}"/>
              </a:ext>
            </a:extLst>
          </p:cNvPr>
          <p:cNvSpPr txBox="1"/>
          <p:nvPr/>
        </p:nvSpPr>
        <p:spPr>
          <a:xfrm>
            <a:off x="7746815"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Machine Learning</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069535" y="3061870"/>
            <a:ext cx="341143" cy="340586"/>
          </a:xfrm>
          <a:prstGeom prst="rect">
            <a:avLst/>
          </a:prstGeom>
        </p:spPr>
      </p:pic>
      <p:sp>
        <p:nvSpPr>
          <p:cNvPr id="254" name="TextBox 253">
            <a:extLst>
              <a:ext uri="{FF2B5EF4-FFF2-40B4-BE49-F238E27FC236}">
                <a16:creationId xmlns:a16="http://schemas.microsoft.com/office/drawing/2014/main" id="{DC1F3478-7F13-4FF5-B489-EFB791E197F9}"/>
              </a:ext>
            </a:extLst>
          </p:cNvPr>
          <p:cNvSpPr txBox="1"/>
          <p:nvPr/>
        </p:nvSpPr>
        <p:spPr>
          <a:xfrm>
            <a:off x="6415669" y="1535234"/>
            <a:ext cx="1408745" cy="326252"/>
          </a:xfrm>
          <a:prstGeom prst="rect">
            <a:avLst/>
          </a:prstGeom>
          <a:noFill/>
        </p:spPr>
        <p:txBody>
          <a:bodyPr wrap="square" lIns="134387" tIns="107510" rIns="134387" bIns="107510" rtlCol="0" anchor="t">
            <a:spAutoFit/>
          </a:bodyPr>
          <a:lstStyle/>
          <a:p>
            <a:pPr algn="ctr" defTabSz="671774">
              <a:lnSpc>
                <a:spcPct val="90000"/>
              </a:lnSpc>
              <a:spcAft>
                <a:spcPts val="441"/>
              </a:spcAft>
              <a:defRPr/>
            </a:pPr>
            <a:r>
              <a:rPr lang="en-US" sz="788" i="1" dirty="0">
                <a:solidFill>
                  <a:srgbClr val="002060"/>
                </a:solidFill>
                <a:latin typeface="Segoe UI Semibold" panose="020B0702040204020203" pitchFamily="34" charset="0"/>
                <a:cs typeface="Segoe UI Semibold" panose="020B0702040204020203" pitchFamily="34" charset="0"/>
              </a:rPr>
              <a:t>Cognitive Services</a:t>
            </a:r>
          </a:p>
        </p:txBody>
      </p:sp>
      <p:grpSp>
        <p:nvGrpSpPr>
          <p:cNvPr id="48" name="Group 47">
            <a:extLst>
              <a:ext uri="{FF2B5EF4-FFF2-40B4-BE49-F238E27FC236}">
                <a16:creationId xmlns:a16="http://schemas.microsoft.com/office/drawing/2014/main" id="{86488381-C1C2-4B1C-B2F4-F34B417EE14C}"/>
              </a:ext>
            </a:extLst>
          </p:cNvPr>
          <p:cNvGrpSpPr/>
          <p:nvPr/>
        </p:nvGrpSpPr>
        <p:grpSpPr>
          <a:xfrm>
            <a:off x="7834732" y="4069785"/>
            <a:ext cx="616356" cy="515081"/>
            <a:chOff x="7417830" y="2130188"/>
            <a:chExt cx="2693670"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440642" y="193878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Popular frameworks</a:t>
            </a:r>
          </a:p>
          <a:p>
            <a:pPr defTabSz="699220" fontAlgn="base">
              <a:spcBef>
                <a:spcPct val="0"/>
              </a:spcBef>
              <a:spcAft>
                <a:spcPct val="0"/>
              </a:spcAft>
              <a:defRPr/>
            </a:pPr>
            <a:r>
              <a:rPr lang="en-US" sz="1050" dirty="0">
                <a:solidFill>
                  <a:srgbClr val="002060"/>
                </a:solidFill>
                <a:latin typeface="Segoe UI"/>
                <a:cs typeface="Segoe UI" pitchFamily="34" charset="0"/>
              </a:rPr>
              <a:t>Build sophisticated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5257374" y="1938784"/>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29532FF-D564-4661-A740-554FC7F02803}"/>
              </a:ext>
            </a:extLst>
          </p:cNvPr>
          <p:cNvSpPr txBox="1"/>
          <p:nvPr/>
        </p:nvSpPr>
        <p:spPr>
          <a:xfrm>
            <a:off x="622157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TensorFlow</a:t>
            </a:r>
          </a:p>
        </p:txBody>
      </p:sp>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670292" y="2197123"/>
            <a:ext cx="234632" cy="21993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bwMode="auto">
          <a:xfrm>
            <a:off x="8161840" y="2174014"/>
            <a:ext cx="276112" cy="2694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7349943" y="2197123"/>
            <a:ext cx="225046" cy="219932"/>
          </a:xfrm>
          <a:prstGeom prst="rect">
            <a:avLst/>
          </a:prstGeom>
        </p:spPr>
      </p:pic>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6519876" y="2183487"/>
            <a:ext cx="210323" cy="225046"/>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7059000"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Keras</a:t>
            </a:r>
          </a:p>
        </p:txBody>
      </p:sp>
      <p:sp>
        <p:nvSpPr>
          <p:cNvPr id="96" name="TextBox 95">
            <a:extLst>
              <a:ext uri="{FF2B5EF4-FFF2-40B4-BE49-F238E27FC236}">
                <a16:creationId xmlns:a16="http://schemas.microsoft.com/office/drawing/2014/main" id="{D760949C-48DC-48D1-AF14-93D0EA255EAF}"/>
              </a:ext>
            </a:extLst>
          </p:cNvPr>
          <p:cNvSpPr txBox="1"/>
          <p:nvPr/>
        </p:nvSpPr>
        <p:spPr>
          <a:xfrm>
            <a:off x="538414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Pytorch</a:t>
            </a:r>
          </a:p>
        </p:txBody>
      </p:sp>
      <p:sp>
        <p:nvSpPr>
          <p:cNvPr id="97" name="TextBox 96">
            <a:extLst>
              <a:ext uri="{FF2B5EF4-FFF2-40B4-BE49-F238E27FC236}">
                <a16:creationId xmlns:a16="http://schemas.microsoft.com/office/drawing/2014/main" id="{C9175F7C-129D-4100-9EC8-A0CD13DD5241}"/>
              </a:ext>
            </a:extLst>
          </p:cNvPr>
          <p:cNvSpPr txBox="1"/>
          <p:nvPr/>
        </p:nvSpPr>
        <p:spPr>
          <a:xfrm>
            <a:off x="7896429"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Onnx</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6925339" y="3093170"/>
            <a:ext cx="290353" cy="290353"/>
          </a:xfrm>
          <a:prstGeom prst="rect">
            <a:avLst/>
          </a:prstGeom>
        </p:spPr>
      </p:pic>
      <p:sp>
        <p:nvSpPr>
          <p:cNvPr id="59" name="Graphic 569">
            <a:extLst>
              <a:ext uri="{FF2B5EF4-FFF2-40B4-BE49-F238E27FC236}">
                <a16:creationId xmlns:a16="http://schemas.microsoft.com/office/drawing/2014/main" id="{AE669B2A-80A3-4F2E-B3A5-3DD09ABACC84}"/>
              </a:ext>
            </a:extLst>
          </p:cNvPr>
          <p:cNvSpPr/>
          <p:nvPr/>
        </p:nvSpPr>
        <p:spPr>
          <a:xfrm>
            <a:off x="7390912" y="1157720"/>
            <a:ext cx="235391" cy="211852"/>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685669">
              <a:defRPr/>
            </a:pPr>
            <a:endParaRPr lang="en-US" sz="1350" dirty="0">
              <a:solidFill>
                <a:srgbClr val="002060"/>
              </a:solidFill>
              <a:latin typeface="Segoe UI"/>
            </a:endParaRP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6477787" y="1201499"/>
            <a:ext cx="185510" cy="124292"/>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99220" fontAlgn="base">
              <a:lnSpc>
                <a:spcPct val="90000"/>
              </a:lnSpc>
              <a:spcBef>
                <a:spcPct val="0"/>
              </a:spcBef>
              <a:spcAft>
                <a:spcPct val="0"/>
              </a:spcAft>
              <a:defRPr/>
            </a:pPr>
            <a:r>
              <a:rPr lang="en-US" sz="1050" kern="0" dirty="0">
                <a:solidFill>
                  <a:srgbClr val="002060"/>
                </a:solidFill>
                <a:latin typeface="Segoe UI"/>
                <a:ea typeface="Segoe UI" pitchFamily="34" charset="0"/>
                <a:cs typeface="Segoe UI" pitchFamily="34" charset="0"/>
              </a:rPr>
              <a:t>…</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8311521" y="1158282"/>
            <a:ext cx="210726" cy="210726"/>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685644">
              <a:defRPr/>
            </a:pPr>
            <a:endParaRPr lang="en-US" sz="1324" dirty="0">
              <a:solidFill>
                <a:srgbClr val="002060"/>
              </a:solidFill>
              <a:latin typeface="Segoe UI"/>
            </a:endParaRP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5513341" y="1192612"/>
            <a:ext cx="256045" cy="142067"/>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2060"/>
              </a:solidFill>
              <a:latin typeface="Segoe UI"/>
            </a:endParaRPr>
          </a:p>
        </p:txBody>
      </p:sp>
      <p:sp>
        <p:nvSpPr>
          <p:cNvPr id="56" name="Title 1">
            <a:extLst>
              <a:ext uri="{FF2B5EF4-FFF2-40B4-BE49-F238E27FC236}">
                <a16:creationId xmlns:a16="http://schemas.microsoft.com/office/drawing/2014/main" id="{A32BF25C-93F2-4BEB-9AA0-F6F5B839D566}"/>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Platforms - ML/AI/DL on Azure</a:t>
            </a:r>
            <a:endParaRPr lang="en-US" dirty="0"/>
          </a:p>
        </p:txBody>
      </p:sp>
    </p:spTree>
    <p:extLst>
      <p:ext uri="{BB962C8B-B14F-4D97-AF65-F5344CB8AC3E}">
        <p14:creationId xmlns:p14="http://schemas.microsoft.com/office/powerpoint/2010/main" val="143845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7FB601-550D-40E2-BF40-A52A83FDDCEC}"/>
              </a:ext>
            </a:extLst>
          </p:cNvPr>
          <p:cNvSpPr>
            <a:spLocks noGrp="1"/>
          </p:cNvSpPr>
          <p:nvPr>
            <p:ph idx="1"/>
          </p:nvPr>
        </p:nvSpPr>
        <p:spPr>
          <a:xfrm>
            <a:off x="518037" y="1059502"/>
            <a:ext cx="4484342" cy="3500438"/>
          </a:xfrm>
        </p:spPr>
        <p:txBody>
          <a:bodyPr/>
          <a:lstStyle/>
          <a:p>
            <a:r>
              <a:rPr lang="en-US" dirty="0"/>
              <a:t>Support for major languages</a:t>
            </a:r>
          </a:p>
          <a:p>
            <a:r>
              <a:rPr lang="en-US" dirty="0"/>
              <a:t>T-SQL for data work</a:t>
            </a:r>
          </a:p>
          <a:p>
            <a:r>
              <a:rPr lang="en-US" dirty="0"/>
              <a:t>SSIS for Data Engineering</a:t>
            </a:r>
          </a:p>
          <a:p>
            <a:r>
              <a:rPr lang="en-US" dirty="0"/>
              <a:t>Ground to Cloud</a:t>
            </a:r>
          </a:p>
          <a:p>
            <a:r>
              <a:rPr lang="en-US" dirty="0"/>
              <a:t>Complete </a:t>
            </a:r>
            <a:r>
              <a:rPr lang="en-US" dirty="0" err="1"/>
              <a:t>Ecostructure</a:t>
            </a:r>
            <a:endParaRPr lang="en-US" dirty="0"/>
          </a:p>
          <a:p>
            <a:r>
              <a:rPr lang="en-US" dirty="0"/>
              <a:t>Training and Deployment target</a:t>
            </a:r>
          </a:p>
          <a:p>
            <a:r>
              <a:rPr lang="en-US" dirty="0"/>
              <a:t>Uses the Machine Learning Extensibility Framework</a:t>
            </a:r>
          </a:p>
        </p:txBody>
      </p:sp>
      <p:pic>
        <p:nvPicPr>
          <p:cNvPr id="1026" name="Picture 2" descr="rsql_keyscenario2">
            <a:extLst>
              <a:ext uri="{FF2B5EF4-FFF2-40B4-BE49-F238E27FC236}">
                <a16:creationId xmlns:a16="http://schemas.microsoft.com/office/drawing/2014/main" id="{8C407FEE-ADB8-3E47-8BD5-C16D4A4E85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2991" y="951271"/>
            <a:ext cx="3613292" cy="14994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sql_keyscenario1">
            <a:extLst>
              <a:ext uri="{FF2B5EF4-FFF2-40B4-BE49-F238E27FC236}">
                <a16:creationId xmlns:a16="http://schemas.microsoft.com/office/drawing/2014/main" id="{49BE7D20-CCB1-6A42-B1C9-BFDFC5F5BE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2378" y="3128118"/>
            <a:ext cx="4031009" cy="132634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A906858-4FA2-4836-979C-D40A07493CDF}"/>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Platforms – SQL Server and Azure SQL</a:t>
            </a:r>
            <a:endParaRPr lang="en-US" dirty="0"/>
          </a:p>
        </p:txBody>
      </p:sp>
    </p:spTree>
    <p:extLst>
      <p:ext uri="{BB962C8B-B14F-4D97-AF65-F5344CB8AC3E}">
        <p14:creationId xmlns:p14="http://schemas.microsoft.com/office/powerpoint/2010/main" val="3543471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45" y="351132"/>
            <a:ext cx="8416918" cy="565115"/>
          </a:xfrm>
        </p:spPr>
        <p:txBody>
          <a:bodyPr anchor="b"/>
          <a:lstStyle/>
          <a:p>
            <a:pPr>
              <a:lnSpc>
                <a:spcPct val="100000"/>
              </a:lnSpc>
            </a:pPr>
            <a:r>
              <a:rPr lang="en-US" sz="3300" dirty="0"/>
              <a:t>PASS Summit Learning Pathway:</a:t>
            </a:r>
            <a:br>
              <a:rPr lang="en-US" sz="3300" dirty="0"/>
            </a:br>
            <a:r>
              <a:rPr lang="en-US" sz="1800" dirty="0">
                <a:solidFill>
                  <a:srgbClr val="55BCB3"/>
                </a:solidFill>
              </a:rPr>
              <a:t>AI for Everyone</a:t>
            </a:r>
            <a:endParaRPr lang="en-US" sz="105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587150" y="3540617"/>
            <a:ext cx="1891965" cy="375196"/>
          </a:xfrm>
          <a:ln>
            <a:noFill/>
          </a:ln>
        </p:spPr>
        <p:txBody>
          <a:bodyPr anchor="b"/>
          <a:lstStyle/>
          <a:p>
            <a:pPr algn="ctr"/>
            <a:r>
              <a:rPr lang="en-US" sz="1200" dirty="0">
                <a:solidFill>
                  <a:srgbClr val="289E52"/>
                </a:solidFill>
              </a:rPr>
              <a:t>AI for Developers</a:t>
            </a:r>
          </a:p>
        </p:txBody>
      </p:sp>
      <p:sp>
        <p:nvSpPr>
          <p:cNvPr id="4" name="Text Placeholder 3"/>
          <p:cNvSpPr>
            <a:spLocks noGrp="1"/>
          </p:cNvSpPr>
          <p:nvPr>
            <p:ph type="body" sz="quarter" idx="26"/>
          </p:nvPr>
        </p:nvSpPr>
        <p:spPr>
          <a:xfrm>
            <a:off x="240271" y="4038667"/>
            <a:ext cx="2419618" cy="934485"/>
          </a:xfrm>
          <a:ln>
            <a:noFill/>
          </a:ln>
        </p:spPr>
        <p:txBody>
          <a:bodyPr lIns="67500"/>
          <a:lstStyle/>
          <a:p>
            <a:pPr algn="ctr"/>
            <a:r>
              <a:rPr lang="en-US" sz="1050" b="1" dirty="0">
                <a:latin typeface="Segoe UI Semibold" panose="020B0502040204020203" pitchFamily="34" charset="0"/>
              </a:rPr>
              <a:t>Anupama Natarajan</a:t>
            </a:r>
          </a:p>
          <a:p>
            <a:pPr algn="ctr"/>
            <a:r>
              <a:rPr lang="en-US" sz="1050" dirty="0"/>
              <a:t>Thursday, November 07</a:t>
            </a:r>
          </a:p>
          <a:p>
            <a:pPr algn="ctr"/>
            <a:r>
              <a:rPr lang="en-US" sz="1050" dirty="0"/>
              <a:t>10:15 AM</a:t>
            </a:r>
          </a:p>
          <a:p>
            <a:pPr algn="ctr"/>
            <a:r>
              <a:rPr lang="en-US" sz="1050" dirty="0"/>
              <a:t>Room: 604</a:t>
            </a:r>
          </a:p>
        </p:txBody>
      </p:sp>
      <p:sp>
        <p:nvSpPr>
          <p:cNvPr id="5" name="Text Placeholder 4"/>
          <p:cNvSpPr>
            <a:spLocks noGrp="1"/>
          </p:cNvSpPr>
          <p:nvPr>
            <p:ph type="body" sz="quarter" idx="27"/>
          </p:nvPr>
        </p:nvSpPr>
        <p:spPr>
          <a:xfrm>
            <a:off x="2585507" y="3540617"/>
            <a:ext cx="1891965" cy="375196"/>
          </a:xfrm>
          <a:ln>
            <a:noFill/>
          </a:ln>
        </p:spPr>
        <p:txBody>
          <a:bodyPr anchor="b"/>
          <a:lstStyle/>
          <a:p>
            <a:pPr algn="ctr"/>
            <a:r>
              <a:rPr lang="en-US" sz="1200" dirty="0">
                <a:solidFill>
                  <a:srgbClr val="289E52"/>
                </a:solidFill>
              </a:rPr>
              <a:t>AI for the DBA</a:t>
            </a:r>
          </a:p>
        </p:txBody>
      </p:sp>
      <p:sp>
        <p:nvSpPr>
          <p:cNvPr id="6" name="Text Placeholder 5"/>
          <p:cNvSpPr>
            <a:spLocks noGrp="1"/>
          </p:cNvSpPr>
          <p:nvPr>
            <p:ph type="body" sz="quarter" idx="28"/>
          </p:nvPr>
        </p:nvSpPr>
        <p:spPr>
          <a:xfrm>
            <a:off x="2597455" y="4038667"/>
            <a:ext cx="1749914" cy="934485"/>
          </a:xfrm>
          <a:ln>
            <a:noFill/>
          </a:ln>
        </p:spPr>
        <p:txBody>
          <a:bodyPr/>
          <a:lstStyle/>
          <a:p>
            <a:pPr algn="ctr"/>
            <a:r>
              <a:rPr lang="en-US" sz="1050" b="1" dirty="0">
                <a:latin typeface="Segoe UI Semibold" panose="020B0502040204020203" pitchFamily="34" charset="0"/>
              </a:rPr>
              <a:t>Melody Zacharias</a:t>
            </a:r>
          </a:p>
          <a:p>
            <a:pPr algn="ctr"/>
            <a:r>
              <a:rPr lang="en-US" sz="1050" dirty="0"/>
              <a:t>Thursday, November 07</a:t>
            </a:r>
          </a:p>
          <a:p>
            <a:pPr algn="ctr"/>
            <a:r>
              <a:rPr lang="en-US" sz="1050" dirty="0"/>
              <a:t>3:15 PM</a:t>
            </a:r>
          </a:p>
          <a:p>
            <a:pPr algn="ctr"/>
            <a:r>
              <a:rPr lang="en-US" sz="1050" dirty="0"/>
              <a:t>Room: 608</a:t>
            </a:r>
          </a:p>
        </p:txBody>
      </p:sp>
      <p:sp>
        <p:nvSpPr>
          <p:cNvPr id="7" name="Text Placeholder 6"/>
          <p:cNvSpPr>
            <a:spLocks noGrp="1"/>
          </p:cNvSpPr>
          <p:nvPr>
            <p:ph type="body" sz="quarter" idx="29"/>
          </p:nvPr>
        </p:nvSpPr>
        <p:spPr>
          <a:xfrm>
            <a:off x="6596232" y="3540617"/>
            <a:ext cx="1891965" cy="375196"/>
          </a:xfrm>
          <a:ln>
            <a:noFill/>
          </a:ln>
        </p:spPr>
        <p:txBody>
          <a:bodyPr anchor="b"/>
          <a:lstStyle/>
          <a:p>
            <a:pPr algn="ctr"/>
            <a:r>
              <a:rPr lang="en-US" sz="1200" dirty="0">
                <a:solidFill>
                  <a:srgbClr val="55BCB3"/>
                </a:solidFill>
              </a:rPr>
              <a:t>AI for Analysts</a:t>
            </a:r>
          </a:p>
        </p:txBody>
      </p:sp>
      <p:sp>
        <p:nvSpPr>
          <p:cNvPr id="8" name="Text Placeholder 7"/>
          <p:cNvSpPr>
            <a:spLocks noGrp="1"/>
          </p:cNvSpPr>
          <p:nvPr>
            <p:ph type="body" sz="quarter" idx="30"/>
          </p:nvPr>
        </p:nvSpPr>
        <p:spPr>
          <a:xfrm>
            <a:off x="6781074" y="4042748"/>
            <a:ext cx="1418130" cy="934485"/>
          </a:xfrm>
          <a:ln>
            <a:noFill/>
          </a:ln>
        </p:spPr>
        <p:txBody>
          <a:bodyPr/>
          <a:lstStyle/>
          <a:p>
            <a:pPr algn="ctr"/>
            <a:r>
              <a:rPr lang="en-US" sz="1050" b="1" dirty="0">
                <a:latin typeface="Segoe UI Semibold" panose="020B0502040204020203" pitchFamily="34" charset="0"/>
              </a:rPr>
              <a:t>Leila </a:t>
            </a:r>
            <a:r>
              <a:rPr lang="en-US" sz="1050" b="1" dirty="0" err="1">
                <a:latin typeface="Segoe UI Semibold" panose="020B0502040204020203" pitchFamily="34" charset="0"/>
              </a:rPr>
              <a:t>Etaati</a:t>
            </a:r>
            <a:endParaRPr lang="en-US" sz="1050" b="1" dirty="0">
              <a:latin typeface="Segoe UI Semibold" panose="020B0502040204020203" pitchFamily="34" charset="0"/>
            </a:endParaRPr>
          </a:p>
          <a:p>
            <a:pPr algn="ctr"/>
            <a:r>
              <a:rPr lang="en-US" sz="1050" dirty="0"/>
              <a:t>Friday, November 08</a:t>
            </a:r>
          </a:p>
          <a:p>
            <a:pPr algn="ctr"/>
            <a:r>
              <a:rPr lang="en-US" sz="1050" dirty="0"/>
              <a:t>8:00 AM</a:t>
            </a:r>
          </a:p>
          <a:p>
            <a:pPr algn="ctr"/>
            <a:r>
              <a:rPr lang="en-US" sz="1050" dirty="0"/>
              <a:t>Room: TCC Yakima 1</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65" y="4484388"/>
            <a:ext cx="1235421" cy="931042"/>
          </a:xfrm>
          <a:prstGeom prst="rect">
            <a:avLst/>
          </a:prstGeom>
        </p:spPr>
      </p:pic>
      <p:sp>
        <p:nvSpPr>
          <p:cNvPr id="20" name="Text Placeholder 4">
            <a:extLst>
              <a:ext uri="{FF2B5EF4-FFF2-40B4-BE49-F238E27FC236}">
                <a16:creationId xmlns:a16="http://schemas.microsoft.com/office/drawing/2014/main" id="{258ABF00-1259-3449-AC9F-B2BD344C6402}"/>
              </a:ext>
            </a:extLst>
          </p:cNvPr>
          <p:cNvSpPr txBox="1">
            <a:spLocks/>
          </p:cNvSpPr>
          <p:nvPr/>
        </p:nvSpPr>
        <p:spPr>
          <a:xfrm>
            <a:off x="4591640" y="3540617"/>
            <a:ext cx="1891965" cy="375196"/>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200" dirty="0">
                <a:solidFill>
                  <a:srgbClr val="55BCB3"/>
                </a:solidFill>
              </a:rPr>
              <a:t>AI for the BI Professional</a:t>
            </a:r>
          </a:p>
        </p:txBody>
      </p:sp>
      <p:sp>
        <p:nvSpPr>
          <p:cNvPr id="23" name="Text Placeholder 5">
            <a:extLst>
              <a:ext uri="{FF2B5EF4-FFF2-40B4-BE49-F238E27FC236}">
                <a16:creationId xmlns:a16="http://schemas.microsoft.com/office/drawing/2014/main" id="{E5B28950-C1D2-0F48-B607-0523E9F8A7EF}"/>
              </a:ext>
            </a:extLst>
          </p:cNvPr>
          <p:cNvSpPr txBox="1">
            <a:spLocks/>
          </p:cNvSpPr>
          <p:nvPr/>
        </p:nvSpPr>
        <p:spPr>
          <a:xfrm>
            <a:off x="4662665" y="4038667"/>
            <a:ext cx="1749914" cy="934485"/>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050" b="1" dirty="0">
                <a:solidFill>
                  <a:srgbClr val="000000"/>
                </a:solidFill>
                <a:latin typeface="Segoe UI Semibold" panose="020B0502040204020203" pitchFamily="34" charset="0"/>
              </a:rPr>
              <a:t>Leila </a:t>
            </a:r>
            <a:r>
              <a:rPr lang="en-US" sz="1050" b="1" dirty="0" err="1">
                <a:solidFill>
                  <a:srgbClr val="000000"/>
                </a:solidFill>
                <a:latin typeface="Segoe UI Semibold" panose="020B0502040204020203" pitchFamily="34" charset="0"/>
              </a:rPr>
              <a:t>Etaati</a:t>
            </a:r>
            <a:endParaRPr lang="en-US" sz="1050" b="1" dirty="0">
              <a:solidFill>
                <a:srgbClr val="000000"/>
              </a:solidFill>
              <a:latin typeface="Segoe UI Semibold" panose="020B0502040204020203" pitchFamily="34" charset="0"/>
            </a:endParaRPr>
          </a:p>
          <a:p>
            <a:pPr algn="ctr" defTabSz="914378">
              <a:buClr>
                <a:srgbClr val="33C0CD"/>
              </a:buClr>
            </a:pPr>
            <a:r>
              <a:rPr lang="en-US" sz="1050" dirty="0">
                <a:solidFill>
                  <a:srgbClr val="000000"/>
                </a:solidFill>
                <a:latin typeface="Segoe UI"/>
              </a:rPr>
              <a:t>Thursday, November 07</a:t>
            </a:r>
          </a:p>
          <a:p>
            <a:pPr algn="ctr" defTabSz="914378">
              <a:buClr>
                <a:srgbClr val="33C0CD"/>
              </a:buClr>
            </a:pPr>
            <a:r>
              <a:rPr lang="en-US" sz="1050" dirty="0">
                <a:solidFill>
                  <a:srgbClr val="000000"/>
                </a:solidFill>
                <a:latin typeface="Segoe UI"/>
              </a:rPr>
              <a:t>1:30 PM</a:t>
            </a:r>
          </a:p>
          <a:p>
            <a:pPr algn="ctr" defTabSz="914378">
              <a:buClr>
                <a:srgbClr val="33C0CD"/>
              </a:buClr>
            </a:pPr>
            <a:r>
              <a:rPr lang="en-US" sz="1050" dirty="0">
                <a:solidFill>
                  <a:srgbClr val="000000"/>
                </a:solidFill>
                <a:latin typeface="Segoe UI"/>
              </a:rPr>
              <a:t>Room: TCC Skagit 4</a:t>
            </a:r>
          </a:p>
        </p:txBody>
      </p:sp>
      <p:pic>
        <p:nvPicPr>
          <p:cNvPr id="38" name="Picture 37">
            <a:extLst>
              <a:ext uri="{FF2B5EF4-FFF2-40B4-BE49-F238E27FC236}">
                <a16:creationId xmlns:a16="http://schemas.microsoft.com/office/drawing/2014/main" id="{35E2B086-4F24-A148-8427-D501D67C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31" y="3417761"/>
            <a:ext cx="266700" cy="266700"/>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062" y="3417761"/>
            <a:ext cx="266700" cy="266700"/>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789" y="3417761"/>
            <a:ext cx="266700" cy="266700"/>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a:off x="4459810" y="3204790"/>
            <a:ext cx="3030329" cy="212972"/>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351749B-5F9D-344D-BA65-9682103D2E06}"/>
              </a:ext>
            </a:extLst>
          </p:cNvPr>
          <p:cNvCxnSpPr>
            <a:cxnSpLocks/>
            <a:endCxn id="38" idx="0"/>
          </p:cNvCxnSpPr>
          <p:nvPr/>
        </p:nvCxnSpPr>
        <p:spPr>
          <a:xfrm rot="10800000" flipV="1">
            <a:off x="1450081" y="3204790"/>
            <a:ext cx="3009729" cy="21297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2" y="3417761"/>
            <a:ext cx="266700" cy="266700"/>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stCxn id="26" idx="2"/>
            <a:endCxn id="21" idx="0"/>
          </p:cNvCxnSpPr>
          <p:nvPr/>
        </p:nvCxnSpPr>
        <p:spPr>
          <a:xfrm rot="5400000">
            <a:off x="3753699" y="2711652"/>
            <a:ext cx="424824" cy="987397"/>
          </a:xfrm>
          <a:prstGeom prst="bentConnector3">
            <a:avLst>
              <a:gd name="adj1" fmla="val 50000"/>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6200000" flipV="1">
            <a:off x="4888610" y="2775989"/>
            <a:ext cx="212972" cy="1070573"/>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25" name="Text Placeholder 4">
            <a:extLst>
              <a:ext uri="{FF2B5EF4-FFF2-40B4-BE49-F238E27FC236}">
                <a16:creationId xmlns:a16="http://schemas.microsoft.com/office/drawing/2014/main" id="{CE39D616-80E2-4337-A6C7-916E5BF9537F}"/>
              </a:ext>
            </a:extLst>
          </p:cNvPr>
          <p:cNvSpPr txBox="1">
            <a:spLocks/>
          </p:cNvSpPr>
          <p:nvPr/>
        </p:nvSpPr>
        <p:spPr>
          <a:xfrm>
            <a:off x="1450081" y="2082063"/>
            <a:ext cx="6079247" cy="303734"/>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200" dirty="0">
                <a:solidFill>
                  <a:srgbClr val="55BCB3"/>
                </a:solidFill>
              </a:rPr>
              <a:t>A Behind the Scenes Look at Machine Learning, AI and DL</a:t>
            </a:r>
          </a:p>
        </p:txBody>
      </p:sp>
      <p:sp>
        <p:nvSpPr>
          <p:cNvPr id="26" name="Text Placeholder 5">
            <a:extLst>
              <a:ext uri="{FF2B5EF4-FFF2-40B4-BE49-F238E27FC236}">
                <a16:creationId xmlns:a16="http://schemas.microsoft.com/office/drawing/2014/main" id="{7DB05F8C-8D4D-4AE7-AD57-728261CB7C63}"/>
              </a:ext>
            </a:extLst>
          </p:cNvPr>
          <p:cNvSpPr txBox="1">
            <a:spLocks/>
          </p:cNvSpPr>
          <p:nvPr/>
        </p:nvSpPr>
        <p:spPr>
          <a:xfrm>
            <a:off x="3255886" y="2394452"/>
            <a:ext cx="2407846" cy="598486"/>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050" b="1" dirty="0">
                <a:solidFill>
                  <a:srgbClr val="000000"/>
                </a:solidFill>
                <a:latin typeface="Segoe UI Semibold" panose="020B0502040204020203" pitchFamily="34" charset="0"/>
              </a:rPr>
              <a:t>Anna Thomas</a:t>
            </a:r>
          </a:p>
          <a:p>
            <a:pPr algn="ctr" defTabSz="914378">
              <a:buClr>
                <a:srgbClr val="33C0CD"/>
              </a:buClr>
            </a:pPr>
            <a:r>
              <a:rPr lang="en-US" sz="1050" dirty="0">
                <a:solidFill>
                  <a:srgbClr val="000000"/>
                </a:solidFill>
                <a:latin typeface="Segoe UI"/>
              </a:rPr>
              <a:t>Wednesday, November 06, 3:15 PM</a:t>
            </a:r>
          </a:p>
          <a:p>
            <a:pPr algn="ctr" defTabSz="914378">
              <a:buClr>
                <a:srgbClr val="33C0CD"/>
              </a:buClr>
            </a:pPr>
            <a:r>
              <a:rPr lang="en-US" sz="1050" dirty="0">
                <a:solidFill>
                  <a:srgbClr val="000000"/>
                </a:solidFill>
                <a:latin typeface="Segoe UI"/>
              </a:rPr>
              <a:t>Room: 3AB</a:t>
            </a:r>
          </a:p>
        </p:txBody>
      </p:sp>
      <p:cxnSp>
        <p:nvCxnSpPr>
          <p:cNvPr id="48" name="Straight Connector 47">
            <a:extLst>
              <a:ext uri="{FF2B5EF4-FFF2-40B4-BE49-F238E27FC236}">
                <a16:creationId xmlns:a16="http://schemas.microsoft.com/office/drawing/2014/main" id="{01B27F61-E6F8-4801-9544-2FDE4D4D15B2}"/>
              </a:ext>
            </a:extLst>
          </p:cNvPr>
          <p:cNvCxnSpPr>
            <a:cxnSpLocks/>
            <a:stCxn id="18" idx="2"/>
            <a:endCxn id="25" idx="0"/>
          </p:cNvCxnSpPr>
          <p:nvPr/>
        </p:nvCxnSpPr>
        <p:spPr>
          <a:xfrm>
            <a:off x="4489704" y="1875339"/>
            <a:ext cx="1" cy="206724"/>
          </a:xfrm>
          <a:prstGeom prst="line">
            <a:avLst/>
          </a:prstGeom>
          <a:ln w="38100"/>
        </p:spPr>
        <p:style>
          <a:lnRef idx="1">
            <a:schemeClr val="dk1"/>
          </a:lnRef>
          <a:fillRef idx="0">
            <a:schemeClr val="dk1"/>
          </a:fillRef>
          <a:effectRef idx="0">
            <a:schemeClr val="dk1"/>
          </a:effectRef>
          <a:fontRef idx="minor">
            <a:schemeClr val="tx1"/>
          </a:fontRef>
        </p:style>
      </p:cxnSp>
      <p:sp>
        <p:nvSpPr>
          <p:cNvPr id="27" name="Graphic 2">
            <a:extLst>
              <a:ext uri="{FF2B5EF4-FFF2-40B4-BE49-F238E27FC236}">
                <a16:creationId xmlns:a16="http://schemas.microsoft.com/office/drawing/2014/main" id="{2E43601D-A813-4478-A6BB-37625ACE707D}"/>
              </a:ext>
            </a:extLst>
          </p:cNvPr>
          <p:cNvSpPr>
            <a:spLocks noChangeAspect="1"/>
          </p:cNvSpPr>
          <p:nvPr/>
        </p:nvSpPr>
        <p:spPr>
          <a:xfrm>
            <a:off x="8162734" y="-4750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3"/>
              </a:gs>
              <a:gs pos="76000">
                <a:schemeClr val="accent4"/>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endParaRPr lang="en-US" sz="1350">
              <a:solidFill>
                <a:srgbClr val="000000"/>
              </a:solidFill>
              <a:latin typeface="Segoe UI"/>
            </a:endParaRPr>
          </a:p>
        </p:txBody>
      </p:sp>
      <p:sp>
        <p:nvSpPr>
          <p:cNvPr id="18" name="Rectangle 17">
            <a:extLst>
              <a:ext uri="{FF2B5EF4-FFF2-40B4-BE49-F238E27FC236}">
                <a16:creationId xmlns:a16="http://schemas.microsoft.com/office/drawing/2014/main" id="{7648DA83-2087-4234-9EF8-7F86321A6995}"/>
              </a:ext>
            </a:extLst>
          </p:cNvPr>
          <p:cNvSpPr/>
          <p:nvPr/>
        </p:nvSpPr>
        <p:spPr>
          <a:xfrm>
            <a:off x="3102941" y="1113592"/>
            <a:ext cx="2773525" cy="761747"/>
          </a:xfrm>
          <a:prstGeom prst="rect">
            <a:avLst/>
          </a:prstGeom>
        </p:spPr>
        <p:txBody>
          <a:bodyPr wrap="square">
            <a:spAutoFit/>
          </a:bodyPr>
          <a:lstStyle/>
          <a:p>
            <a:pPr algn="ctr" defTabSz="685800"/>
            <a:r>
              <a:rPr lang="en-US" sz="1200" b="1" dirty="0">
                <a:solidFill>
                  <a:srgbClr val="533193"/>
                </a:solidFill>
                <a:latin typeface="Segoe UI Semibold" panose="020B0502040204020203" pitchFamily="34" charset="0"/>
                <a:cs typeface="Segoe UI Semibold" panose="020B0502040204020203" pitchFamily="34" charset="0"/>
              </a:rPr>
              <a:t>An Introduction to AI for Everyone</a:t>
            </a:r>
            <a:br>
              <a:rPr lang="en-US" b="1" dirty="0">
                <a:solidFill>
                  <a:srgbClr val="B8232F"/>
                </a:solidFill>
                <a:latin typeface="Segoe UI Semibold" panose="020B0502040204020203" pitchFamily="34" charset="0"/>
                <a:cs typeface="Segoe UI Semibold" panose="020B0502040204020203" pitchFamily="34" charset="0"/>
              </a:rPr>
            </a:br>
            <a:r>
              <a:rPr lang="en-US" sz="1050" dirty="0">
                <a:solidFill>
                  <a:srgbClr val="000000"/>
                </a:solidFill>
                <a:latin typeface="Segoe UI Semibold" panose="020B0502040204020203" pitchFamily="34" charset="0"/>
                <a:cs typeface="Segoe UI Semibold" panose="020B0502040204020203" pitchFamily="34" charset="0"/>
              </a:rPr>
              <a:t>Melody Zacharias</a:t>
            </a:r>
            <a:br>
              <a:rPr lang="en-US" sz="1050" dirty="0">
                <a:solidFill>
                  <a:srgbClr val="000000"/>
                </a:solidFill>
                <a:latin typeface="Segoe UI Semibold" panose="020B0502040204020203" pitchFamily="34" charset="0"/>
                <a:cs typeface="Segoe UI Semibold" panose="020B0502040204020203" pitchFamily="34" charset="0"/>
              </a:rPr>
            </a:br>
            <a:r>
              <a:rPr lang="en-US" sz="1050" dirty="0">
                <a:solidFill>
                  <a:srgbClr val="000000"/>
                </a:solidFill>
                <a:latin typeface="Segoe UI" panose="020B0502040204020203" pitchFamily="34" charset="0"/>
                <a:cs typeface="Segoe UI" panose="020B0502040204020203" pitchFamily="34" charset="0"/>
              </a:rPr>
              <a:t>Wednesday, November 06, 1:30 PM</a:t>
            </a:r>
            <a:br>
              <a:rPr lang="en-US" sz="1050" dirty="0">
                <a:solidFill>
                  <a:srgbClr val="000000"/>
                </a:solidFill>
                <a:latin typeface="Segoe UI" panose="020B0502040204020203" pitchFamily="34" charset="0"/>
                <a:cs typeface="Segoe UI" panose="020B0502040204020203" pitchFamily="34" charset="0"/>
              </a:rPr>
            </a:br>
            <a:r>
              <a:rPr lang="en-US" sz="1050" dirty="0">
                <a:solidFill>
                  <a:srgbClr val="000000"/>
                </a:solidFill>
                <a:latin typeface="Segoe UI" panose="020B0502040204020203" pitchFamily="34" charset="0"/>
                <a:cs typeface="Segoe UI" panose="020B0502040204020203" pitchFamily="34" charset="0"/>
              </a:rPr>
              <a:t>Room: TCC Yakima 1</a:t>
            </a:r>
            <a:endParaRPr lang="en-CA" sz="1350" dirty="0">
              <a:solidFill>
                <a:srgbClr val="000000"/>
              </a:solidFill>
              <a:latin typeface="Segoe UI"/>
            </a:endParaRPr>
          </a:p>
        </p:txBody>
      </p:sp>
      <p:sp>
        <p:nvSpPr>
          <p:cNvPr id="9" name="Rectangle 8">
            <a:extLst>
              <a:ext uri="{FF2B5EF4-FFF2-40B4-BE49-F238E27FC236}">
                <a16:creationId xmlns:a16="http://schemas.microsoft.com/office/drawing/2014/main" id="{BC768370-3101-4A8C-85B3-7F3E8B2FE31F}"/>
              </a:ext>
            </a:extLst>
          </p:cNvPr>
          <p:cNvSpPr/>
          <p:nvPr/>
        </p:nvSpPr>
        <p:spPr>
          <a:xfrm>
            <a:off x="2228850" y="2082063"/>
            <a:ext cx="4552224" cy="91087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0" name="Arrow: Right 9">
            <a:extLst>
              <a:ext uri="{FF2B5EF4-FFF2-40B4-BE49-F238E27FC236}">
                <a16:creationId xmlns:a16="http://schemas.microsoft.com/office/drawing/2014/main" id="{F76DF4C2-67AE-47E4-B9A5-03448A129E90}"/>
              </a:ext>
            </a:extLst>
          </p:cNvPr>
          <p:cNvSpPr/>
          <p:nvPr/>
        </p:nvSpPr>
        <p:spPr>
          <a:xfrm>
            <a:off x="1270832" y="2349902"/>
            <a:ext cx="889000" cy="37519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4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31C2A-371C-48AA-A972-49E3C5CDC5DB}"/>
              </a:ext>
            </a:extLst>
          </p:cNvPr>
          <p:cNvSpPr/>
          <p:nvPr/>
        </p:nvSpPr>
        <p:spPr bwMode="auto">
          <a:xfrm>
            <a:off x="2511764" y="2027841"/>
            <a:ext cx="4089128" cy="2114776"/>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D858F36F-537E-4C15-A8C6-1D8EC29C25E3}"/>
              </a:ext>
            </a:extLst>
          </p:cNvPr>
          <p:cNvCxnSpPr>
            <a:cxnSpLocks/>
          </p:cNvCxnSpPr>
          <p:nvPr/>
        </p:nvCxnSpPr>
        <p:spPr>
          <a:xfrm flipH="1">
            <a:off x="2652866" y="2027840"/>
            <a:ext cx="359930"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296B1F-7C5B-49FA-B28C-68CF178EAEC3}"/>
              </a:ext>
            </a:extLst>
          </p:cNvPr>
          <p:cNvCxnSpPr/>
          <p:nvPr/>
        </p:nvCxnSpPr>
        <p:spPr>
          <a:xfrm>
            <a:off x="2511764"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D7AAE9F-5002-4356-8F3D-9AC68FD0E84E}"/>
              </a:ext>
            </a:extLst>
          </p:cNvPr>
          <p:cNvCxnSpPr/>
          <p:nvPr/>
        </p:nvCxnSpPr>
        <p:spPr>
          <a:xfrm>
            <a:off x="6609890"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AF9FA63-1659-409A-B8A5-05752C42D3C0}"/>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345DFD0-7683-4F51-B75D-173E208B321C}"/>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746167-E7F9-444B-9EBE-5286EC447F26}"/>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C9D1471-10A3-4E69-8E65-577E85D7EEE8}"/>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8D44BA-03F7-42D8-A064-225225E49E8D}"/>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177" name="Rectangle 176">
            <a:extLst>
              <a:ext uri="{FF2B5EF4-FFF2-40B4-BE49-F238E27FC236}">
                <a16:creationId xmlns:a16="http://schemas.microsoft.com/office/drawing/2014/main" id="{10B718C0-9319-4366-B49B-250466C6E13A}"/>
              </a:ext>
            </a:extLst>
          </p:cNvPr>
          <p:cNvSpPr/>
          <p:nvPr/>
        </p:nvSpPr>
        <p:spPr bwMode="auto">
          <a:xfrm>
            <a:off x="6437726" y="3963610"/>
            <a:ext cx="379044" cy="267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6" name="Rectangle 175">
            <a:extLst>
              <a:ext uri="{FF2B5EF4-FFF2-40B4-BE49-F238E27FC236}">
                <a16:creationId xmlns:a16="http://schemas.microsoft.com/office/drawing/2014/main" id="{CC5B8552-71CD-4930-97C2-06DDD77C4E63}"/>
              </a:ext>
            </a:extLst>
          </p:cNvPr>
          <p:cNvSpPr/>
          <p:nvPr/>
        </p:nvSpPr>
        <p:spPr bwMode="auto">
          <a:xfrm>
            <a:off x="3868960" y="3892660"/>
            <a:ext cx="313460" cy="40212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4" name="Rectangle 173">
            <a:extLst>
              <a:ext uri="{FF2B5EF4-FFF2-40B4-BE49-F238E27FC236}">
                <a16:creationId xmlns:a16="http://schemas.microsoft.com/office/drawing/2014/main" id="{632386D2-E87F-49F1-8F1F-C523E8AC55B6}"/>
              </a:ext>
            </a:extLst>
          </p:cNvPr>
          <p:cNvSpPr/>
          <p:nvPr/>
        </p:nvSpPr>
        <p:spPr bwMode="auto">
          <a:xfrm>
            <a:off x="3118246" y="3933295"/>
            <a:ext cx="419189" cy="29815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3" name="Rectangle 172">
            <a:extLst>
              <a:ext uri="{FF2B5EF4-FFF2-40B4-BE49-F238E27FC236}">
                <a16:creationId xmlns:a16="http://schemas.microsoft.com/office/drawing/2014/main" id="{643FBEAC-552E-4666-85C1-2656AD84811C}"/>
              </a:ext>
            </a:extLst>
          </p:cNvPr>
          <p:cNvSpPr/>
          <p:nvPr/>
        </p:nvSpPr>
        <p:spPr bwMode="auto">
          <a:xfrm>
            <a:off x="2384339" y="3892659"/>
            <a:ext cx="308919" cy="514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itle 2"/>
          <p:cNvSpPr>
            <a:spLocks noGrp="1"/>
          </p:cNvSpPr>
          <p:nvPr>
            <p:ph type="title"/>
          </p:nvPr>
        </p:nvSpPr>
        <p:spPr>
          <a:xfrm>
            <a:off x="441783" y="343216"/>
            <a:ext cx="8262718" cy="847469"/>
          </a:xfrm>
        </p:spPr>
        <p:txBody>
          <a:bodyPr>
            <a:normAutofit fontScale="90000"/>
          </a:bodyPr>
          <a:lstStyle/>
          <a:p>
            <a:pPr algn="ctr" defTabSz="699220" fontAlgn="base">
              <a:spcAft>
                <a:spcPct val="0"/>
              </a:spcAft>
              <a:defRPr/>
            </a:pPr>
            <a:r>
              <a:rPr lang="en-US" dirty="0">
                <a:cs typeface="Segoe UI Light" panose="020B0502040204020203" pitchFamily="34" charset="0"/>
              </a:rPr>
              <a:t>Hybrid Modeling and Deployments</a:t>
            </a:r>
            <a:br>
              <a:rPr lang="en-US" dirty="0">
                <a:cs typeface="Segoe UI Light" panose="020B0502040204020203" pitchFamily="34" charset="0"/>
              </a:rPr>
            </a:br>
            <a:r>
              <a:rPr lang="en-US" sz="1350" dirty="0">
                <a:solidFill>
                  <a:schemeClr val="accent3"/>
                </a:solidFill>
              </a:rPr>
              <a:t>Deploy and manage models on internal systems or intelligent cloud and edge</a:t>
            </a:r>
            <a:br>
              <a:rPr lang="en-US" sz="1350" dirty="0"/>
            </a:br>
            <a:endParaRPr lang="en-US" sz="1350" dirty="0">
              <a:solidFill>
                <a:srgbClr val="0078D7"/>
              </a:solidFill>
              <a:latin typeface="Segoe UI"/>
            </a:endParaRPr>
          </a:p>
        </p:txBody>
      </p:sp>
      <p:sp>
        <p:nvSpPr>
          <p:cNvPr id="91" name="Rectangle 90">
            <a:extLst>
              <a:ext uri="{FF2B5EF4-FFF2-40B4-BE49-F238E27FC236}">
                <a16:creationId xmlns:a16="http://schemas.microsoft.com/office/drawing/2014/main" id="{2C6A6236-3E67-4B4C-BE93-39D3FF109FFB}"/>
              </a:ext>
            </a:extLst>
          </p:cNvPr>
          <p:cNvSpPr/>
          <p:nvPr/>
        </p:nvSpPr>
        <p:spPr bwMode="auto">
          <a:xfrm>
            <a:off x="3951744" y="3964151"/>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oup 196">
            <a:extLst>
              <a:ext uri="{FF2B5EF4-FFF2-40B4-BE49-F238E27FC236}">
                <a16:creationId xmlns:a16="http://schemas.microsoft.com/office/drawing/2014/main" id="{064A158A-07AA-4BC1-8A67-16F1A7113460}"/>
              </a:ext>
            </a:extLst>
          </p:cNvPr>
          <p:cNvGrpSpPr>
            <a:grpSpLocks noChangeAspect="1"/>
          </p:cNvGrpSpPr>
          <p:nvPr/>
        </p:nvGrpSpPr>
        <p:grpSpPr bwMode="auto">
          <a:xfrm>
            <a:off x="3943876" y="3975277"/>
            <a:ext cx="154711" cy="294803"/>
            <a:chOff x="7261" y="805"/>
            <a:chExt cx="127" cy="242"/>
          </a:xfrm>
          <a:noFill/>
        </p:grpSpPr>
        <p:sp>
          <p:nvSpPr>
            <p:cNvPr id="93" name="Freeform 197">
              <a:extLst>
                <a:ext uri="{FF2B5EF4-FFF2-40B4-BE49-F238E27FC236}">
                  <a16:creationId xmlns:a16="http://schemas.microsoft.com/office/drawing/2014/main" id="{47DE2072-1EFF-4B16-8ADC-98CA1C3139BB}"/>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5" name="Freeform 198">
              <a:extLst>
                <a:ext uri="{FF2B5EF4-FFF2-40B4-BE49-F238E27FC236}">
                  <a16:creationId xmlns:a16="http://schemas.microsoft.com/office/drawing/2014/main" id="{75221B70-A0DB-49B7-AF1D-3C17C890EC37}"/>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6" name="Freeform 199">
              <a:extLst>
                <a:ext uri="{FF2B5EF4-FFF2-40B4-BE49-F238E27FC236}">
                  <a16:creationId xmlns:a16="http://schemas.microsoft.com/office/drawing/2014/main" id="{BD320A31-1017-4F57-90E1-FD938C866E9C}"/>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7" name="Freeform 200">
              <a:extLst>
                <a:ext uri="{FF2B5EF4-FFF2-40B4-BE49-F238E27FC236}">
                  <a16:creationId xmlns:a16="http://schemas.microsoft.com/office/drawing/2014/main" id="{D9874F76-1178-4036-926A-A125ADC0088B}"/>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8" name="Oval 201">
              <a:extLst>
                <a:ext uri="{FF2B5EF4-FFF2-40B4-BE49-F238E27FC236}">
                  <a16:creationId xmlns:a16="http://schemas.microsoft.com/office/drawing/2014/main" id="{3FFA8A7E-CEDA-4488-A8B2-65BC12E744AD}"/>
                </a:ext>
              </a:extLst>
            </p:cNvPr>
            <p:cNvSpPr>
              <a:spLocks noChangeArrowheads="1"/>
            </p:cNvSpPr>
            <p:nvPr/>
          </p:nvSpPr>
          <p:spPr bwMode="auto">
            <a:xfrm>
              <a:off x="7287" y="878"/>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9" name="Oval 202">
              <a:extLst>
                <a:ext uri="{FF2B5EF4-FFF2-40B4-BE49-F238E27FC236}">
                  <a16:creationId xmlns:a16="http://schemas.microsoft.com/office/drawing/2014/main" id="{39D53719-0A04-48F0-8231-BE40B773B67C}"/>
                </a:ext>
              </a:extLst>
            </p:cNvPr>
            <p:cNvSpPr>
              <a:spLocks noChangeArrowheads="1"/>
            </p:cNvSpPr>
            <p:nvPr/>
          </p:nvSpPr>
          <p:spPr bwMode="auto">
            <a:xfrm>
              <a:off x="7287" y="923"/>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101" name="Oval 203">
              <a:extLst>
                <a:ext uri="{FF2B5EF4-FFF2-40B4-BE49-F238E27FC236}">
                  <a16:creationId xmlns:a16="http://schemas.microsoft.com/office/drawing/2014/main" id="{DE20EAB7-B881-48DA-A7C1-47644C076995}"/>
                </a:ext>
              </a:extLst>
            </p:cNvPr>
            <p:cNvSpPr>
              <a:spLocks noChangeArrowheads="1"/>
            </p:cNvSpPr>
            <p:nvPr/>
          </p:nvSpPr>
          <p:spPr bwMode="auto">
            <a:xfrm>
              <a:off x="7287" y="967"/>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grpSp>
      <p:sp>
        <p:nvSpPr>
          <p:cNvPr id="104" name="Freeform 41">
            <a:extLst>
              <a:ext uri="{FF2B5EF4-FFF2-40B4-BE49-F238E27FC236}">
                <a16:creationId xmlns:a16="http://schemas.microsoft.com/office/drawing/2014/main" id="{1642E5DA-53B1-4CDC-B413-E2983663A94F}"/>
              </a:ext>
            </a:extLst>
          </p:cNvPr>
          <p:cNvSpPr>
            <a:spLocks noEditPoints="1"/>
          </p:cNvSpPr>
          <p:nvPr/>
        </p:nvSpPr>
        <p:spPr bwMode="auto">
          <a:xfrm>
            <a:off x="3150877" y="3994949"/>
            <a:ext cx="333008" cy="208130"/>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nvGrpSpPr>
          <p:cNvPr id="105" name="Group 8">
            <a:extLst>
              <a:ext uri="{FF2B5EF4-FFF2-40B4-BE49-F238E27FC236}">
                <a16:creationId xmlns:a16="http://schemas.microsoft.com/office/drawing/2014/main" id="{68A58FD1-AD74-4055-8049-D57CFF8DBF5F}"/>
              </a:ext>
            </a:extLst>
          </p:cNvPr>
          <p:cNvGrpSpPr>
            <a:grpSpLocks noChangeAspect="1"/>
          </p:cNvGrpSpPr>
          <p:nvPr/>
        </p:nvGrpSpPr>
        <p:grpSpPr bwMode="auto">
          <a:xfrm>
            <a:off x="5244491" y="3980740"/>
            <a:ext cx="314880" cy="255841"/>
            <a:chOff x="5458" y="3157"/>
            <a:chExt cx="304" cy="247"/>
          </a:xfrm>
          <a:solidFill>
            <a:schemeClr val="bg1"/>
          </a:solidFill>
        </p:grpSpPr>
        <p:sp>
          <p:nvSpPr>
            <p:cNvPr id="106" name="Freeform 9">
              <a:extLst>
                <a:ext uri="{FF2B5EF4-FFF2-40B4-BE49-F238E27FC236}">
                  <a16:creationId xmlns:a16="http://schemas.microsoft.com/office/drawing/2014/main" id="{904394E6-5075-44F1-ADD8-6EF489678AE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sp>
          <p:nvSpPr>
            <p:cNvPr id="107" name="Freeform 10">
              <a:extLst>
                <a:ext uri="{FF2B5EF4-FFF2-40B4-BE49-F238E27FC236}">
                  <a16:creationId xmlns:a16="http://schemas.microsoft.com/office/drawing/2014/main" id="{CDA5059E-F7E3-4517-8B9A-EEA414941600}"/>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sp useBgFill="1">
        <p:nvSpPr>
          <p:cNvPr id="111" name="Rectangle 110">
            <a:extLst>
              <a:ext uri="{FF2B5EF4-FFF2-40B4-BE49-F238E27FC236}">
                <a16:creationId xmlns:a16="http://schemas.microsoft.com/office/drawing/2014/main" id="{27AC5A16-EEB1-4387-ADEF-0C8B6A1C32D7}"/>
              </a:ext>
            </a:extLst>
          </p:cNvPr>
          <p:cNvSpPr/>
          <p:nvPr/>
        </p:nvSpPr>
        <p:spPr bwMode="auto">
          <a:xfrm>
            <a:off x="4488408" y="3981408"/>
            <a:ext cx="375143" cy="273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car" title="Icon of a car">
            <a:extLst>
              <a:ext uri="{FF2B5EF4-FFF2-40B4-BE49-F238E27FC236}">
                <a16:creationId xmlns:a16="http://schemas.microsoft.com/office/drawing/2014/main" id="{4C5B8955-8AE3-4B58-A8D0-A3532AF9837C}"/>
              </a:ext>
            </a:extLst>
          </p:cNvPr>
          <p:cNvSpPr>
            <a:spLocks noChangeAspect="1" noEditPoints="1"/>
          </p:cNvSpPr>
          <p:nvPr/>
        </p:nvSpPr>
        <p:spPr bwMode="auto">
          <a:xfrm>
            <a:off x="2408529" y="4006308"/>
            <a:ext cx="258943" cy="198424"/>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471">
              <a:solidFill>
                <a:srgbClr val="FFFFFF"/>
              </a:solidFill>
              <a:latin typeface="Segoe UI Semilight"/>
            </a:endParaRPr>
          </a:p>
        </p:txBody>
      </p:sp>
      <p:sp>
        <p:nvSpPr>
          <p:cNvPr id="121" name="Rectangle 120">
            <a:extLst>
              <a:ext uri="{FF2B5EF4-FFF2-40B4-BE49-F238E27FC236}">
                <a16:creationId xmlns:a16="http://schemas.microsoft.com/office/drawing/2014/main" id="{5530B847-D94C-4C37-880B-A206335A504B}"/>
              </a:ext>
            </a:extLst>
          </p:cNvPr>
          <p:cNvSpPr/>
          <p:nvPr/>
        </p:nvSpPr>
        <p:spPr bwMode="auto">
          <a:xfrm rot="5400000">
            <a:off x="5952124" y="4020307"/>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eye_2">
            <a:extLst>
              <a:ext uri="{FF2B5EF4-FFF2-40B4-BE49-F238E27FC236}">
                <a16:creationId xmlns:a16="http://schemas.microsoft.com/office/drawing/2014/main" id="{94BC1124-E2ED-4A85-9E7A-4B95DA0BB1E8}"/>
              </a:ext>
            </a:extLst>
          </p:cNvPr>
          <p:cNvSpPr>
            <a:spLocks noChangeAspect="1" noEditPoints="1"/>
          </p:cNvSpPr>
          <p:nvPr/>
        </p:nvSpPr>
        <p:spPr bwMode="auto">
          <a:xfrm>
            <a:off x="5885728" y="4069078"/>
            <a:ext cx="261176" cy="14491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solidFill>
                <a:srgbClr val="505050"/>
              </a:solidFill>
              <a:latin typeface="Segoe UI Semilight"/>
            </a:endParaRPr>
          </a:p>
        </p:txBody>
      </p:sp>
      <p:sp>
        <p:nvSpPr>
          <p:cNvPr id="123" name="Rectangle 122">
            <a:extLst>
              <a:ext uri="{FF2B5EF4-FFF2-40B4-BE49-F238E27FC236}">
                <a16:creationId xmlns:a16="http://schemas.microsoft.com/office/drawing/2014/main" id="{ECFE573A-133F-4D96-B37F-A3313A1262A8}"/>
              </a:ext>
            </a:extLst>
          </p:cNvPr>
          <p:cNvSpPr/>
          <p:nvPr/>
        </p:nvSpPr>
        <p:spPr bwMode="auto">
          <a:xfrm>
            <a:off x="6437727" y="3865914"/>
            <a:ext cx="264892" cy="5218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4" name="Group 4">
            <a:extLst>
              <a:ext uri="{FF2B5EF4-FFF2-40B4-BE49-F238E27FC236}">
                <a16:creationId xmlns:a16="http://schemas.microsoft.com/office/drawing/2014/main" id="{80FA4B23-D35E-41B0-BDBB-0B1C974905EE}"/>
              </a:ext>
            </a:extLst>
          </p:cNvPr>
          <p:cNvGrpSpPr>
            <a:grpSpLocks noChangeAspect="1"/>
          </p:cNvGrpSpPr>
          <p:nvPr/>
        </p:nvGrpSpPr>
        <p:grpSpPr bwMode="auto">
          <a:xfrm>
            <a:off x="6473261" y="3990971"/>
            <a:ext cx="306458" cy="188588"/>
            <a:chOff x="5597" y="3096"/>
            <a:chExt cx="546" cy="336"/>
          </a:xfrm>
          <a:solidFill>
            <a:schemeClr val="bg1"/>
          </a:solidFill>
        </p:grpSpPr>
        <p:sp>
          <p:nvSpPr>
            <p:cNvPr id="125" name="Rectangle 5">
              <a:extLst>
                <a:ext uri="{FF2B5EF4-FFF2-40B4-BE49-F238E27FC236}">
                  <a16:creationId xmlns:a16="http://schemas.microsoft.com/office/drawing/2014/main" id="{61C20E71-D359-4B99-AA47-CFD0BF5E83F3}"/>
                </a:ext>
              </a:extLst>
            </p:cNvPr>
            <p:cNvSpPr>
              <a:spLocks noChangeArrowheads="1"/>
            </p:cNvSpPr>
            <p:nvPr/>
          </p:nvSpPr>
          <p:spPr bwMode="auto">
            <a:xfrm>
              <a:off x="5597"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6" name="Freeform 6">
              <a:extLst>
                <a:ext uri="{FF2B5EF4-FFF2-40B4-BE49-F238E27FC236}">
                  <a16:creationId xmlns:a16="http://schemas.microsoft.com/office/drawing/2014/main" id="{AF2E9635-6C53-4320-AE04-8451DBB74BED}"/>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7" name="Freeform 7">
              <a:extLst>
                <a:ext uri="{FF2B5EF4-FFF2-40B4-BE49-F238E27FC236}">
                  <a16:creationId xmlns:a16="http://schemas.microsoft.com/office/drawing/2014/main" id="{812384B7-F36B-4B30-84ED-05DC68ED5CFB}"/>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8" name="Line 8">
              <a:extLst>
                <a:ext uri="{FF2B5EF4-FFF2-40B4-BE49-F238E27FC236}">
                  <a16:creationId xmlns:a16="http://schemas.microsoft.com/office/drawing/2014/main" id="{85EC08C8-19CA-4743-8BEA-C8D470096969}"/>
                </a:ext>
              </a:extLst>
            </p:cNvPr>
            <p:cNvSpPr>
              <a:spLocks noChangeShapeType="1"/>
            </p:cNvSpPr>
            <p:nvPr/>
          </p:nvSpPr>
          <p:spPr bwMode="auto">
            <a:xfrm>
              <a:off x="5597"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0" name="Line 9">
              <a:extLst>
                <a:ext uri="{FF2B5EF4-FFF2-40B4-BE49-F238E27FC236}">
                  <a16:creationId xmlns:a16="http://schemas.microsoft.com/office/drawing/2014/main" id="{7F8E9AC1-1530-46B8-9BFE-53DD9CE3B2E3}"/>
                </a:ext>
              </a:extLst>
            </p:cNvPr>
            <p:cNvSpPr>
              <a:spLocks noChangeShapeType="1"/>
            </p:cNvSpPr>
            <p:nvPr/>
          </p:nvSpPr>
          <p:spPr bwMode="auto">
            <a:xfrm>
              <a:off x="5597"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1" name="Rectangle 10">
              <a:extLst>
                <a:ext uri="{FF2B5EF4-FFF2-40B4-BE49-F238E27FC236}">
                  <a16:creationId xmlns:a16="http://schemas.microsoft.com/office/drawing/2014/main" id="{5B4FFE70-B69C-4FA4-92DF-4BD631F694AC}"/>
                </a:ext>
              </a:extLst>
            </p:cNvPr>
            <p:cNvSpPr>
              <a:spLocks noChangeArrowheads="1"/>
            </p:cNvSpPr>
            <p:nvPr/>
          </p:nvSpPr>
          <p:spPr bwMode="auto">
            <a:xfrm>
              <a:off x="5974"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2" name="Freeform 11">
              <a:extLst>
                <a:ext uri="{FF2B5EF4-FFF2-40B4-BE49-F238E27FC236}">
                  <a16:creationId xmlns:a16="http://schemas.microsoft.com/office/drawing/2014/main" id="{4FD5FE06-B777-4145-83CB-053DAF678A93}"/>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3" name="Freeform 12">
              <a:extLst>
                <a:ext uri="{FF2B5EF4-FFF2-40B4-BE49-F238E27FC236}">
                  <a16:creationId xmlns:a16="http://schemas.microsoft.com/office/drawing/2014/main" id="{A226DFF3-FD1A-44ED-9F20-D9952C952DD9}"/>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6" name="Line 13">
              <a:extLst>
                <a:ext uri="{FF2B5EF4-FFF2-40B4-BE49-F238E27FC236}">
                  <a16:creationId xmlns:a16="http://schemas.microsoft.com/office/drawing/2014/main" id="{08758C86-6EA6-4239-B5EF-5D5C069DB8DA}"/>
                </a:ext>
              </a:extLst>
            </p:cNvPr>
            <p:cNvSpPr>
              <a:spLocks noChangeShapeType="1"/>
            </p:cNvSpPr>
            <p:nvPr/>
          </p:nvSpPr>
          <p:spPr bwMode="auto">
            <a:xfrm flipH="1">
              <a:off x="5974"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7" name="Line 14">
              <a:extLst>
                <a:ext uri="{FF2B5EF4-FFF2-40B4-BE49-F238E27FC236}">
                  <a16:creationId xmlns:a16="http://schemas.microsoft.com/office/drawing/2014/main" id="{29FB7082-9A28-44A0-9AB0-C781ABC1D129}"/>
                </a:ext>
              </a:extLst>
            </p:cNvPr>
            <p:cNvSpPr>
              <a:spLocks noChangeShapeType="1"/>
            </p:cNvSpPr>
            <p:nvPr/>
          </p:nvSpPr>
          <p:spPr bwMode="auto">
            <a:xfrm flipH="1">
              <a:off x="5974"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8" name="Freeform 15">
              <a:extLst>
                <a:ext uri="{FF2B5EF4-FFF2-40B4-BE49-F238E27FC236}">
                  <a16:creationId xmlns:a16="http://schemas.microsoft.com/office/drawing/2014/main" id="{CF30A191-6563-4A47-B38D-F892AA6EEED5}"/>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9" name="Freeform 16">
              <a:extLst>
                <a:ext uri="{FF2B5EF4-FFF2-40B4-BE49-F238E27FC236}">
                  <a16:creationId xmlns:a16="http://schemas.microsoft.com/office/drawing/2014/main" id="{554FD5C6-C238-48DB-9FBA-1D75C8DC5A44}"/>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grpSp>
      <p:sp>
        <p:nvSpPr>
          <p:cNvPr id="24" name="TextBox 23">
            <a:extLst>
              <a:ext uri="{FF2B5EF4-FFF2-40B4-BE49-F238E27FC236}">
                <a16:creationId xmlns:a16="http://schemas.microsoft.com/office/drawing/2014/main" id="{913391E3-A0CE-4E12-9BBE-4FA39631862F}"/>
              </a:ext>
            </a:extLst>
          </p:cNvPr>
          <p:cNvSpPr txBox="1"/>
          <p:nvPr/>
        </p:nvSpPr>
        <p:spPr>
          <a:xfrm>
            <a:off x="1899550" y="1383881"/>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1" name="TextBox 180">
            <a:extLst>
              <a:ext uri="{FF2B5EF4-FFF2-40B4-BE49-F238E27FC236}">
                <a16:creationId xmlns:a16="http://schemas.microsoft.com/office/drawing/2014/main" id="{3E8C8342-BDED-4E72-B211-A2228B1063BB}"/>
              </a:ext>
            </a:extLst>
          </p:cNvPr>
          <p:cNvSpPr txBox="1"/>
          <p:nvPr/>
        </p:nvSpPr>
        <p:spPr>
          <a:xfrm>
            <a:off x="6107635" y="1403186"/>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3" name="TextBox 182">
            <a:extLst>
              <a:ext uri="{FF2B5EF4-FFF2-40B4-BE49-F238E27FC236}">
                <a16:creationId xmlns:a16="http://schemas.microsoft.com/office/drawing/2014/main" id="{4AE157CB-27E7-474C-8616-4753E6B81D33}"/>
              </a:ext>
            </a:extLst>
          </p:cNvPr>
          <p:cNvSpPr txBox="1"/>
          <p:nvPr/>
        </p:nvSpPr>
        <p:spPr>
          <a:xfrm>
            <a:off x="4363522" y="4350455"/>
            <a:ext cx="607539"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Deploy</a:t>
            </a:r>
          </a:p>
        </p:txBody>
      </p:sp>
      <p:sp>
        <p:nvSpPr>
          <p:cNvPr id="25" name="Rectangle 24">
            <a:extLst>
              <a:ext uri="{FF2B5EF4-FFF2-40B4-BE49-F238E27FC236}">
                <a16:creationId xmlns:a16="http://schemas.microsoft.com/office/drawing/2014/main" id="{FB6EBC05-266C-4EEA-B2B2-4031B45AC084}"/>
              </a:ext>
            </a:extLst>
          </p:cNvPr>
          <p:cNvSpPr/>
          <p:nvPr/>
        </p:nvSpPr>
        <p:spPr>
          <a:xfrm>
            <a:off x="3012796" y="2530510"/>
            <a:ext cx="3118409" cy="907171"/>
          </a:xfrm>
          <a:prstGeom prst="rect">
            <a:avLst/>
          </a:prstGeom>
        </p:spPr>
        <p:txBody>
          <a:bodyPr wrap="square">
            <a:spAutoFit/>
          </a:bodyPr>
          <a:lstStyle/>
          <a:p>
            <a:pPr algn="ctr" defTabSz="685669">
              <a:defRPr/>
            </a:pPr>
            <a:r>
              <a:rPr lang="en-US" sz="1765">
                <a:solidFill>
                  <a:srgbClr val="000000"/>
                </a:solidFill>
                <a:latin typeface="Segoe UI" panose="020B0502040204020203" pitchFamily="34" charset="0"/>
              </a:rPr>
              <a:t>Track models in production</a:t>
            </a:r>
          </a:p>
          <a:p>
            <a:pPr algn="ctr" defTabSz="685669">
              <a:defRPr/>
            </a:pPr>
            <a:r>
              <a:rPr lang="en-US" sz="1765">
                <a:solidFill>
                  <a:srgbClr val="000000"/>
                </a:solidFill>
                <a:latin typeface="Segoe UI" panose="020B0502040204020203" pitchFamily="34" charset="0"/>
              </a:rPr>
              <a:t>Capture model telemetry</a:t>
            </a:r>
          </a:p>
          <a:p>
            <a:pPr algn="ctr" defTabSz="685669">
              <a:defRPr/>
            </a:pPr>
            <a:r>
              <a:rPr lang="en-US" sz="1765">
                <a:solidFill>
                  <a:srgbClr val="000000"/>
                </a:solidFill>
                <a:latin typeface="Segoe UI" panose="020B0502040204020203" pitchFamily="34" charset="0"/>
              </a:rPr>
              <a:t>Retrain models automatically</a:t>
            </a:r>
          </a:p>
        </p:txBody>
      </p:sp>
      <p:sp>
        <p:nvSpPr>
          <p:cNvPr id="79" name="Freeform 25">
            <a:extLst>
              <a:ext uri="{FF2B5EF4-FFF2-40B4-BE49-F238E27FC236}">
                <a16:creationId xmlns:a16="http://schemas.microsoft.com/office/drawing/2014/main" id="{743B18A2-AAB9-47D2-9F57-E18F73956767}"/>
              </a:ext>
            </a:extLst>
          </p:cNvPr>
          <p:cNvSpPr>
            <a:spLocks noEditPoints="1"/>
          </p:cNvSpPr>
          <p:nvPr/>
        </p:nvSpPr>
        <p:spPr bwMode="auto">
          <a:xfrm>
            <a:off x="4527157" y="3968862"/>
            <a:ext cx="280268" cy="27383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0" tIns="34285" rIns="68570" bIns="34285" numCol="1" anchor="t" anchorCtr="0" compatLnSpc="1">
            <a:prstTxWarp prst="textNoShape">
              <a:avLst/>
            </a:prstTxWarp>
          </a:bodyPr>
          <a:lstStyle/>
          <a:p>
            <a:pPr defTabSz="685669">
              <a:defRPr/>
            </a:pPr>
            <a:endParaRPr lang="en-US" sz="1765" kern="0">
              <a:solidFill>
                <a:sysClr val="windowText" lastClr="000000"/>
              </a:solidFill>
              <a:latin typeface="Segoe UI Semilight"/>
            </a:endParaRPr>
          </a:p>
        </p:txBody>
      </p:sp>
      <p:grpSp>
        <p:nvGrpSpPr>
          <p:cNvPr id="62" name="Group 61">
            <a:extLst>
              <a:ext uri="{FF2B5EF4-FFF2-40B4-BE49-F238E27FC236}">
                <a16:creationId xmlns:a16="http://schemas.microsoft.com/office/drawing/2014/main" id="{F3CFC0D3-E51A-4C5B-B118-9D4A91E95DCB}"/>
              </a:ext>
            </a:extLst>
          </p:cNvPr>
          <p:cNvGrpSpPr/>
          <p:nvPr/>
        </p:nvGrpSpPr>
        <p:grpSpPr>
          <a:xfrm>
            <a:off x="6412208" y="1727124"/>
            <a:ext cx="632216" cy="515398"/>
            <a:chOff x="967154" y="1481463"/>
            <a:chExt cx="5331069" cy="4214949"/>
          </a:xfrm>
          <a:solidFill>
            <a:schemeClr val="bg1"/>
          </a:solidFill>
        </p:grpSpPr>
        <p:cxnSp>
          <p:nvCxnSpPr>
            <p:cNvPr id="63" name="Straight Connector 62">
              <a:extLst>
                <a:ext uri="{FF2B5EF4-FFF2-40B4-BE49-F238E27FC236}">
                  <a16:creationId xmlns:a16="http://schemas.microsoft.com/office/drawing/2014/main" id="{9561D3A4-D8E8-49DD-98FB-E485F72608D4}"/>
                </a:ext>
              </a:extLst>
            </p:cNvPr>
            <p:cNvCxnSpPr>
              <a:cxnSpLocks/>
            </p:cNvCxnSpPr>
            <p:nvPr/>
          </p:nvCxnSpPr>
          <p:spPr>
            <a:xfrm>
              <a:off x="967154" y="5696412"/>
              <a:ext cx="5331069"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0D187138-9713-4144-B17E-D1F3E9213775}"/>
                </a:ext>
              </a:extLst>
            </p:cNvPr>
            <p:cNvSpPr/>
            <p:nvPr/>
          </p:nvSpPr>
          <p:spPr bwMode="auto">
            <a:xfrm>
              <a:off x="3301091" y="1481463"/>
              <a:ext cx="2666749" cy="421494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E0D1C611-897B-44DB-BACE-EB9EBEE98666}"/>
                </a:ext>
              </a:extLst>
            </p:cNvPr>
            <p:cNvSpPr/>
            <p:nvPr/>
          </p:nvSpPr>
          <p:spPr bwMode="auto">
            <a:xfrm>
              <a:off x="4427764" y="4700958"/>
              <a:ext cx="647703" cy="995454"/>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5" name="Rectangle 64">
              <a:extLst>
                <a:ext uri="{FF2B5EF4-FFF2-40B4-BE49-F238E27FC236}">
                  <a16:creationId xmlns:a16="http://schemas.microsoft.com/office/drawing/2014/main" id="{456CC4B3-B078-468E-9A2D-7A063EFA55D5}"/>
                </a:ext>
              </a:extLst>
            </p:cNvPr>
            <p:cNvSpPr/>
            <p:nvPr/>
          </p:nvSpPr>
          <p:spPr bwMode="auto">
            <a:xfrm>
              <a:off x="1286611" y="2696307"/>
              <a:ext cx="2793020" cy="300010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6" name="Rectangle 65">
              <a:extLst>
                <a:ext uri="{FF2B5EF4-FFF2-40B4-BE49-F238E27FC236}">
                  <a16:creationId xmlns:a16="http://schemas.microsoft.com/office/drawing/2014/main" id="{DEC65F4C-5296-4D11-9935-D8EC135E7F3D}"/>
                </a:ext>
              </a:extLst>
            </p:cNvPr>
            <p:cNvSpPr/>
            <p:nvPr/>
          </p:nvSpPr>
          <p:spPr bwMode="auto">
            <a:xfrm>
              <a:off x="2225922" y="4700952"/>
              <a:ext cx="914397" cy="995460"/>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grpSp>
      <p:sp>
        <p:nvSpPr>
          <p:cNvPr id="71" name="Freeform 128">
            <a:extLst>
              <a:ext uri="{FF2B5EF4-FFF2-40B4-BE49-F238E27FC236}">
                <a16:creationId xmlns:a16="http://schemas.microsoft.com/office/drawing/2014/main" id="{CC17696B-899A-48D9-A488-83034C5B6BB5}"/>
              </a:ext>
            </a:extLst>
          </p:cNvPr>
          <p:cNvSpPr>
            <a:spLocks noChangeAspect="1"/>
          </p:cNvSpPr>
          <p:nvPr/>
        </p:nvSpPr>
        <p:spPr bwMode="auto">
          <a:xfrm>
            <a:off x="2116293" y="1727683"/>
            <a:ext cx="919610" cy="5148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chemeClr val="tx1"/>
            </a:solidFill>
            <a:miter lim="800000"/>
          </a:ln>
        </p:spPr>
        <p:txBody>
          <a:bodyPr vert="horz" wrap="square" lIns="68570" tIns="34285" rIns="68570" bIns="34285" numCol="1" anchor="t" anchorCtr="0" compatLnSpc="1">
            <a:prstTxWarp prst="textNoShape">
              <a:avLst/>
            </a:prstTxWarp>
          </a:bodyPr>
          <a:lstStyle/>
          <a:p>
            <a:pPr defTabSz="685669">
              <a:defRPr/>
            </a:pPr>
            <a:endParaRPr lang="en-US" sz="809">
              <a:solidFill>
                <a:srgbClr val="333333"/>
              </a:solidFill>
              <a:latin typeface="Segoe UI Semibold"/>
            </a:endParaRPr>
          </a:p>
        </p:txBody>
      </p:sp>
      <p:pic>
        <p:nvPicPr>
          <p:cNvPr id="2050" name="Picture 2" descr="See the source image">
            <a:extLst>
              <a:ext uri="{FF2B5EF4-FFF2-40B4-BE49-F238E27FC236}">
                <a16:creationId xmlns:a16="http://schemas.microsoft.com/office/drawing/2014/main" id="{925D174A-4E52-F148-91DF-A16F5CAD598A}"/>
              </a:ext>
            </a:extLst>
          </p:cNvPr>
          <p:cNvPicPr>
            <a:picLocks noChangeAspect="1" noChangeArrowheads="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22605" y="2026228"/>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See the source image">
            <a:extLst>
              <a:ext uri="{FF2B5EF4-FFF2-40B4-BE49-F238E27FC236}">
                <a16:creationId xmlns:a16="http://schemas.microsoft.com/office/drawing/2014/main" id="{2FB0EF27-9F13-A144-B0F9-F2760B3ADE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4843" y="2051714"/>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4098181C-3FDD-304A-A28E-F023B9638A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2355" y="2039156"/>
            <a:ext cx="397533" cy="3975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ABCD0C2B-CDC4-B841-97C4-CBD55CEC34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7648" y="2057161"/>
            <a:ext cx="357805" cy="35780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See the source image">
            <a:extLst>
              <a:ext uri="{FF2B5EF4-FFF2-40B4-BE49-F238E27FC236}">
                <a16:creationId xmlns:a16="http://schemas.microsoft.com/office/drawing/2014/main" id="{EBBF81C5-2B3B-2849-832D-5F3FB87DCF45}"/>
              </a:ext>
            </a:extLst>
          </p:cNvPr>
          <p:cNvPicPr>
            <a:picLocks noChangeAspect="1"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226170" y="2072364"/>
            <a:ext cx="357805" cy="357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utoRev="1" fill="hold" nodeType="withEffect">
                                  <p:stCondLst>
                                    <p:cond delay="0"/>
                                  </p:stCondLst>
                                  <p:childTnLst>
                                    <p:animMotion origin="layout" path="M 4.375E-6 -2.96296E-6 L 0.4194 -2.96296E-6 " pathEditMode="relative" rAng="0" ptsTypes="AA">
                                      <p:cBhvr>
                                        <p:cTn id="6" dur="10000" fill="hold"/>
                                        <p:tgtEl>
                                          <p:spTgt spid="3"/>
                                        </p:tgtEl>
                                        <p:attrNameLst>
                                          <p:attrName>ppt_x</p:attrName>
                                          <p:attrName>ppt_y</p:attrName>
                                        </p:attrNameLst>
                                      </p:cBhvr>
                                      <p:rCtr x="20964" y="0"/>
                                    </p:animMotion>
                                  </p:childTnLst>
                                </p:cTn>
                              </p:par>
                              <p:par>
                                <p:cTn id="7" presetID="42" presetClass="path" presetSubtype="0" fill="hold" nodeType="withEffect">
                                  <p:stCondLst>
                                    <p:cond delay="0"/>
                                  </p:stCondLst>
                                  <p:childTnLst>
                                    <p:animMotion origin="layout" path="M 6.25E-7 -2.22222E-6 L 6.25E-7 0.38241 " pathEditMode="relative" rAng="0" ptsTypes="AA">
                                      <p:cBhvr>
                                        <p:cTn id="8" dur="2500" fill="hold"/>
                                        <p:tgtEl>
                                          <p:spTgt spid="23"/>
                                        </p:tgtEl>
                                        <p:attrNameLst>
                                          <p:attrName>ppt_x</p:attrName>
                                          <p:attrName>ppt_y</p:attrName>
                                        </p:attrNameLst>
                                      </p:cBhvr>
                                      <p:rCtr x="0" y="19120"/>
                                    </p:animMotion>
                                  </p:childTnLst>
                                </p:cTn>
                              </p:par>
                              <p:par>
                                <p:cTn id="9" presetID="42" presetClass="path" presetSubtype="0" fill="hold" nodeType="withEffect">
                                  <p:stCondLst>
                                    <p:cond delay="0"/>
                                  </p:stCondLst>
                                  <p:childTnLst>
                                    <p:animMotion origin="layout" path="M 6.25E-7 -2.22222E-6 L 6.25E-7 0.38241 " pathEditMode="relative" rAng="0" ptsTypes="AA">
                                      <p:cBhvr>
                                        <p:cTn id="10" dur="2500" fill="hold"/>
                                        <p:tgtEl>
                                          <p:spTgt spid="152"/>
                                        </p:tgtEl>
                                        <p:attrNameLst>
                                          <p:attrName>ppt_x</p:attrName>
                                          <p:attrName>ppt_y</p:attrName>
                                        </p:attrNameLst>
                                      </p:cBhvr>
                                      <p:rCtr x="0" y="19120"/>
                                    </p:animMotion>
                                  </p:childTnLst>
                                </p:cTn>
                              </p:par>
                              <p:par>
                                <p:cTn id="11" presetID="42" presetClass="path" presetSubtype="0" fill="hold" nodeType="withEffect">
                                  <p:stCondLst>
                                    <p:cond delay="2500"/>
                                  </p:stCondLst>
                                  <p:childTnLst>
                                    <p:animMotion origin="layout" path="M 6.25E-7 -2.22222E-6 L -0.00026 0.39121 " pathEditMode="relative" rAng="0" ptsTypes="AA">
                                      <p:cBhvr>
                                        <p:cTn id="12" dur="2500" fill="hold"/>
                                        <p:tgtEl>
                                          <p:spTgt spid="152"/>
                                        </p:tgtEl>
                                        <p:attrNameLst>
                                          <p:attrName>ppt_x</p:attrName>
                                          <p:attrName>ppt_y</p:attrName>
                                        </p:attrNameLst>
                                      </p:cBhvr>
                                      <p:rCtr x="-13" y="19560"/>
                                    </p:animMotion>
                                  </p:childTnLst>
                                </p:cTn>
                              </p:par>
                              <p:par>
                                <p:cTn id="13" presetID="42" presetClass="path" presetSubtype="0" fill="hold" nodeType="withEffect">
                                  <p:stCondLst>
                                    <p:cond delay="2500"/>
                                  </p:stCondLst>
                                  <p:childTnLst>
                                    <p:animMotion origin="layout" path="M 6.25E-7 -2.22222E-6 L 6.25E-7 0.38241 " pathEditMode="relative" rAng="0" ptsTypes="AA">
                                      <p:cBhvr>
                                        <p:cTn id="14" dur="2500" fill="hold"/>
                                        <p:tgtEl>
                                          <p:spTgt spid="23"/>
                                        </p:tgtEl>
                                        <p:attrNameLst>
                                          <p:attrName>ppt_x</p:attrName>
                                          <p:attrName>ppt_y</p:attrName>
                                        </p:attrNameLst>
                                      </p:cBhvr>
                                      <p:rCtr x="0" y="19120"/>
                                    </p:animMotion>
                                  </p:childTnLst>
                                </p:cTn>
                              </p:par>
                              <p:par>
                                <p:cTn id="15" presetID="63" presetClass="path" presetSubtype="0" fill="hold" nodeType="withEffect">
                                  <p:stCondLst>
                                    <p:cond delay="5000"/>
                                  </p:stCondLst>
                                  <p:childTnLst>
                                    <p:animMotion origin="layout" path="M -3.95833E-6 4.44444E-6 L 0.08802 4.44444E-6 " pathEditMode="relative" rAng="0" ptsTypes="AA">
                                      <p:cBhvr>
                                        <p:cTn id="16" dur="2000" fill="hold"/>
                                        <p:tgtEl>
                                          <p:spTgt spid="112"/>
                                        </p:tgtEl>
                                        <p:attrNameLst>
                                          <p:attrName>ppt_x</p:attrName>
                                          <p:attrName>ppt_y</p:attrName>
                                        </p:attrNameLst>
                                      </p:cBhvr>
                                      <p:rCtr x="4401" y="0"/>
                                    </p:animMotion>
                                  </p:childTnLst>
                                </p:cTn>
                              </p:par>
                              <p:par>
                                <p:cTn id="17" presetID="35" presetClass="path" presetSubtype="0" fill="hold" nodeType="withEffect">
                                  <p:stCondLst>
                                    <p:cond delay="5000"/>
                                  </p:stCondLst>
                                  <p:childTnLst>
                                    <p:animMotion origin="layout" path="M 2.70833E-6 4.44444E-6 L -0.06433 4.44444E-6 " pathEditMode="relative" rAng="0" ptsTypes="AA">
                                      <p:cBhvr>
                                        <p:cTn id="18" dur="2000" fill="hold"/>
                                        <p:tgtEl>
                                          <p:spTgt spid="116"/>
                                        </p:tgtEl>
                                        <p:attrNameLst>
                                          <p:attrName>ppt_x</p:attrName>
                                          <p:attrName>ppt_y</p:attrName>
                                        </p:attrNameLst>
                                      </p:cBhvr>
                                      <p:rCtr x="-3216" y="0"/>
                                    </p:animMotion>
                                  </p:childTnLst>
                                </p:cTn>
                              </p:par>
                              <p:par>
                                <p:cTn id="19" presetID="42" presetClass="path" presetSubtype="0" fill="hold" nodeType="withEffect">
                                  <p:stCondLst>
                                    <p:cond delay="7000"/>
                                  </p:stCondLst>
                                  <p:childTnLst>
                                    <p:animMotion origin="layout" path="M 6.25E-7 -2.22222E-6 L -0.00026 0.39121 " pathEditMode="relative" rAng="0" ptsTypes="AA">
                                      <p:cBhvr>
                                        <p:cTn id="20" dur="2500" fill="hold"/>
                                        <p:tgtEl>
                                          <p:spTgt spid="152"/>
                                        </p:tgtEl>
                                        <p:attrNameLst>
                                          <p:attrName>ppt_x</p:attrName>
                                          <p:attrName>ppt_y</p:attrName>
                                        </p:attrNameLst>
                                      </p:cBhvr>
                                      <p:rCtr x="-13" y="19560"/>
                                    </p:animMotion>
                                  </p:childTnLst>
                                </p:cTn>
                              </p:par>
                              <p:par>
                                <p:cTn id="21" presetID="42" presetClass="path" presetSubtype="0" fill="hold" nodeType="withEffect">
                                  <p:stCondLst>
                                    <p:cond delay="7000"/>
                                  </p:stCondLst>
                                  <p:childTnLst>
                                    <p:animMotion origin="layout" path="M 6.25E-7 -2.22222E-6 L -0.00026 0.39121 " pathEditMode="relative" rAng="0" ptsTypes="AA">
                                      <p:cBhvr>
                                        <p:cTn id="22" dur="2500" fill="hold"/>
                                        <p:tgtEl>
                                          <p:spTgt spid="23"/>
                                        </p:tgtEl>
                                        <p:attrNameLst>
                                          <p:attrName>ppt_x</p:attrName>
                                          <p:attrName>ppt_y</p:attrName>
                                        </p:attrNameLst>
                                      </p:cBhvr>
                                      <p:rCtr x="-13" y="19560"/>
                                    </p:animMotion>
                                  </p:childTnLst>
                                </p:cTn>
                              </p:par>
                              <p:par>
                                <p:cTn id="23" presetID="63" presetClass="path" presetSubtype="0" fill="hold" nodeType="withEffect">
                                  <p:stCondLst>
                                    <p:cond delay="9500"/>
                                  </p:stCondLst>
                                  <p:childTnLst>
                                    <p:animMotion origin="layout" path="M -3.95833E-6 4.44444E-6 L 0.16198 4.44444E-6 " pathEditMode="relative" rAng="0" ptsTypes="AA">
                                      <p:cBhvr>
                                        <p:cTn id="24" dur="3000" fill="hold"/>
                                        <p:tgtEl>
                                          <p:spTgt spid="114"/>
                                        </p:tgtEl>
                                        <p:attrNameLst>
                                          <p:attrName>ppt_x</p:attrName>
                                          <p:attrName>ppt_y</p:attrName>
                                        </p:attrNameLst>
                                      </p:cBhvr>
                                      <p:rCtr x="8099" y="0"/>
                                    </p:animMotion>
                                  </p:childTnLst>
                                </p:cTn>
                              </p:par>
                              <p:par>
                                <p:cTn id="25" presetID="35" presetClass="path" presetSubtype="0" fill="hold" nodeType="withEffect">
                                  <p:stCondLst>
                                    <p:cond delay="9500"/>
                                  </p:stCondLst>
                                  <p:childTnLst>
                                    <p:animMotion origin="layout" path="M 2.70833E-6 4.44444E-6 L -0.13008 4.44444E-6 " pathEditMode="relative" rAng="0" ptsTypes="AA">
                                      <p:cBhvr>
                                        <p:cTn id="26" dur="3000" fill="hold"/>
                                        <p:tgtEl>
                                          <p:spTgt spid="141"/>
                                        </p:tgtEl>
                                        <p:attrNameLst>
                                          <p:attrName>ppt_x</p:attrName>
                                          <p:attrName>ppt_y</p:attrName>
                                        </p:attrNameLst>
                                      </p:cBhvr>
                                      <p:rCtr x="-6510" y="0"/>
                                    </p:animMotion>
                                  </p:childTnLst>
                                </p:cTn>
                              </p:par>
                              <p:par>
                                <p:cTn id="27" presetID="42" presetClass="path" presetSubtype="0" fill="hold" nodeType="withEffect">
                                  <p:stCondLst>
                                    <p:cond delay="12500"/>
                                  </p:stCondLst>
                                  <p:childTnLst>
                                    <p:animMotion origin="layout" path="M 6.25E-7 -2.22222E-6 L -0.00026 0.39121 " pathEditMode="relative" rAng="0" ptsTypes="AA">
                                      <p:cBhvr>
                                        <p:cTn id="28" dur="2500" fill="hold"/>
                                        <p:tgtEl>
                                          <p:spTgt spid="23"/>
                                        </p:tgtEl>
                                        <p:attrNameLst>
                                          <p:attrName>ppt_x</p:attrName>
                                          <p:attrName>ppt_y</p:attrName>
                                        </p:attrNameLst>
                                      </p:cBhvr>
                                      <p:rCtr x="-13" y="19560"/>
                                    </p:animMotion>
                                  </p:childTnLst>
                                </p:cTn>
                              </p:par>
                              <p:par>
                                <p:cTn id="29" presetID="63" presetClass="path" presetSubtype="0" fill="hold" nodeType="withEffect">
                                  <p:stCondLst>
                                    <p:cond delay="15000"/>
                                  </p:stCondLst>
                                  <p:childTnLst>
                                    <p:animMotion origin="layout" path="M -3.95833E-6 4.44444E-6 L 0.23269 4.44444E-6 " pathEditMode="relative" rAng="0" ptsTypes="AA">
                                      <p:cBhvr>
                                        <p:cTn id="30" dur="4000" fill="hold"/>
                                        <p:tgtEl>
                                          <p:spTgt spid="115"/>
                                        </p:tgtEl>
                                        <p:attrNameLst>
                                          <p:attrName>ppt_x</p:attrName>
                                          <p:attrName>ppt_y</p:attrName>
                                        </p:attrNameLst>
                                      </p:cBhvr>
                                      <p:rCtr x="11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Resources</a:t>
            </a:r>
          </a:p>
        </p:txBody>
      </p:sp>
    </p:spTree>
    <p:extLst>
      <p:ext uri="{BB962C8B-B14F-4D97-AF65-F5344CB8AC3E}">
        <p14:creationId xmlns:p14="http://schemas.microsoft.com/office/powerpoint/2010/main" val="2564211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3CEF-E56E-499D-A2EC-339EA2B4B9ED}"/>
              </a:ext>
            </a:extLst>
          </p:cNvPr>
          <p:cNvSpPr>
            <a:spLocks noGrp="1"/>
          </p:cNvSpPr>
          <p:nvPr>
            <p:ph type="title"/>
          </p:nvPr>
        </p:nvSpPr>
        <p:spPr/>
        <p:txBody>
          <a:bodyPr/>
          <a:lstStyle/>
          <a:p>
            <a:r>
              <a:rPr lang="en-US" dirty="0"/>
              <a:t>What did we learn?</a:t>
            </a:r>
          </a:p>
        </p:txBody>
      </p:sp>
      <p:sp>
        <p:nvSpPr>
          <p:cNvPr id="4" name="TextBox 3">
            <a:extLst>
              <a:ext uri="{FF2B5EF4-FFF2-40B4-BE49-F238E27FC236}">
                <a16:creationId xmlns:a16="http://schemas.microsoft.com/office/drawing/2014/main" id="{974934AD-426D-4D21-89AA-C1496110B1E1}"/>
              </a:ext>
            </a:extLst>
          </p:cNvPr>
          <p:cNvSpPr txBox="1"/>
          <p:nvPr/>
        </p:nvSpPr>
        <p:spPr>
          <a:xfrm>
            <a:off x="817756" y="1464527"/>
            <a:ext cx="6958361" cy="1754326"/>
          </a:xfrm>
          <a:prstGeom prst="rect">
            <a:avLst/>
          </a:prstGeom>
          <a:noFill/>
        </p:spPr>
        <p:txBody>
          <a:bodyPr wrap="square" rtlCol="0">
            <a:spAutoFit/>
          </a:bodyPr>
          <a:lstStyle/>
          <a:p>
            <a:r>
              <a:rPr lang="en-US" dirty="0"/>
              <a:t>Data Science – analysis of data using scientific processes</a:t>
            </a:r>
          </a:p>
          <a:p>
            <a:r>
              <a:rPr lang="en-US" dirty="0"/>
              <a:t>Artificial Intelligence – mimicking speech, vision, reasoning</a:t>
            </a:r>
          </a:p>
          <a:p>
            <a:r>
              <a:rPr lang="en-US" dirty="0"/>
              <a:t>Machine Learning – making predictions from data</a:t>
            </a:r>
          </a:p>
          <a:p>
            <a:r>
              <a:rPr lang="en-US" dirty="0"/>
              <a:t>Neural Network – common Machine Learning technique</a:t>
            </a:r>
          </a:p>
          <a:p>
            <a:r>
              <a:rPr lang="en-US" dirty="0"/>
              <a:t>Deep Neural Network –Neural Network with multiple hidden layers</a:t>
            </a:r>
          </a:p>
          <a:p>
            <a:endParaRPr lang="en-US" dirty="0"/>
          </a:p>
        </p:txBody>
      </p:sp>
    </p:spTree>
    <p:extLst>
      <p:ext uri="{BB962C8B-B14F-4D97-AF65-F5344CB8AC3E}">
        <p14:creationId xmlns:p14="http://schemas.microsoft.com/office/powerpoint/2010/main" val="1346236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3D6AC9-1F46-42B9-973A-265485208C46}"/>
              </a:ext>
            </a:extLst>
          </p:cNvPr>
          <p:cNvSpPr txBox="1"/>
          <p:nvPr/>
        </p:nvSpPr>
        <p:spPr>
          <a:xfrm>
            <a:off x="259308" y="429905"/>
            <a:ext cx="6578221" cy="553998"/>
          </a:xfrm>
          <a:prstGeom prst="rect">
            <a:avLst/>
          </a:prstGeom>
          <a:noFill/>
        </p:spPr>
        <p:txBody>
          <a:bodyPr wrap="squar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99CC"/>
                </a:solidFill>
                <a:effectLst/>
                <a:uLnTx/>
                <a:uFillTx/>
                <a:latin typeface="Calibri" panose="020F0502020204030204"/>
                <a:ea typeface="+mn-ea"/>
                <a:cs typeface="+mn-cs"/>
              </a:rPr>
              <a:t>DNNs, ML, DS, AI, NNs, etc.</a:t>
            </a:r>
          </a:p>
        </p:txBody>
      </p:sp>
      <p:sp>
        <p:nvSpPr>
          <p:cNvPr id="5" name="TextBox 4">
            <a:extLst>
              <a:ext uri="{FF2B5EF4-FFF2-40B4-BE49-F238E27FC236}">
                <a16:creationId xmlns:a16="http://schemas.microsoft.com/office/drawing/2014/main" id="{36C2E9F7-31E3-48A6-8058-4F0C8C6DA357}"/>
              </a:ext>
            </a:extLst>
          </p:cNvPr>
          <p:cNvSpPr txBox="1"/>
          <p:nvPr/>
        </p:nvSpPr>
        <p:spPr>
          <a:xfrm>
            <a:off x="654871" y="1443957"/>
            <a:ext cx="7654244" cy="2554545"/>
          </a:xfrm>
          <a:prstGeom prst="rect">
            <a:avLst/>
          </a:prstGeom>
          <a:noFill/>
        </p:spPr>
        <p:txBody>
          <a:bodyPr wrap="square"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66"/>
                </a:solidFill>
                <a:effectLst/>
                <a:uLnTx/>
                <a:uFillTx/>
                <a:latin typeface="Calibri" panose="020F0502020204030204"/>
                <a:ea typeface="+mn-ea"/>
                <a:cs typeface="+mn-cs"/>
              </a:rPr>
              <a:t>Data Science – analysis of data using scientific processes</a:t>
            </a:r>
          </a:p>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66"/>
              </a:solidFill>
              <a:effectLst/>
              <a:uLnTx/>
              <a:uFillTx/>
              <a:latin typeface="Calibri" panose="020F0502020204030204"/>
              <a:ea typeface="+mn-ea"/>
              <a:cs typeface="+mn-cs"/>
            </a:endParaRPr>
          </a:p>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66"/>
                </a:solidFill>
                <a:effectLst/>
                <a:uLnTx/>
                <a:uFillTx/>
                <a:latin typeface="Calibri" panose="020F0502020204030204"/>
                <a:ea typeface="+mn-ea"/>
                <a:cs typeface="+mn-cs"/>
              </a:rPr>
              <a:t>Machine Learning – making predictions from data</a:t>
            </a:r>
          </a:p>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66"/>
              </a:solidFill>
              <a:effectLst/>
              <a:uLnTx/>
              <a:uFillTx/>
              <a:latin typeface="Calibri" panose="020F0502020204030204"/>
              <a:ea typeface="+mn-ea"/>
              <a:cs typeface="+mn-cs"/>
            </a:endParaRPr>
          </a:p>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66"/>
                </a:solidFill>
                <a:effectLst/>
                <a:uLnTx/>
                <a:uFillTx/>
                <a:latin typeface="Calibri" panose="020F0502020204030204"/>
                <a:ea typeface="+mn-ea"/>
                <a:cs typeface="+mn-cs"/>
              </a:rPr>
              <a:t>Neural Network – common ML technique</a:t>
            </a:r>
          </a:p>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66"/>
              </a:solidFill>
              <a:effectLst/>
              <a:uLnTx/>
              <a:uFillTx/>
              <a:latin typeface="Calibri" panose="020F0502020204030204"/>
              <a:ea typeface="+mn-ea"/>
              <a:cs typeface="+mn-cs"/>
            </a:endParaRPr>
          </a:p>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66"/>
                </a:solidFill>
                <a:effectLst/>
                <a:uLnTx/>
                <a:uFillTx/>
                <a:latin typeface="Calibri" panose="020F0502020204030204"/>
                <a:ea typeface="+mn-ea"/>
                <a:cs typeface="+mn-cs"/>
              </a:rPr>
              <a:t>Deep Neural Network – a NN with multiple “hidden layers”</a:t>
            </a:r>
          </a:p>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66"/>
              </a:solidFill>
              <a:effectLst/>
              <a:uLnTx/>
              <a:uFillTx/>
              <a:latin typeface="Calibri" panose="020F0502020204030204"/>
              <a:ea typeface="+mn-ea"/>
              <a:cs typeface="+mn-cs"/>
            </a:endParaRPr>
          </a:p>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66"/>
                </a:solidFill>
                <a:effectLst/>
                <a:uLnTx/>
                <a:uFillTx/>
                <a:latin typeface="Calibri" panose="020F0502020204030204"/>
                <a:ea typeface="+mn-ea"/>
                <a:cs typeface="+mn-cs"/>
              </a:rPr>
              <a:t>Artificial Intelligence – mimicking speech, vision, reasoning</a:t>
            </a:r>
          </a:p>
        </p:txBody>
      </p:sp>
    </p:spTree>
    <p:extLst>
      <p:ext uri="{BB962C8B-B14F-4D97-AF65-F5344CB8AC3E}">
        <p14:creationId xmlns:p14="http://schemas.microsoft.com/office/powerpoint/2010/main" val="2644301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45" y="351132"/>
            <a:ext cx="8416918" cy="565115"/>
          </a:xfrm>
        </p:spPr>
        <p:txBody>
          <a:bodyPr anchor="b"/>
          <a:lstStyle/>
          <a:p>
            <a:pPr>
              <a:lnSpc>
                <a:spcPct val="100000"/>
              </a:lnSpc>
            </a:pPr>
            <a:r>
              <a:rPr lang="en-US" sz="3300" dirty="0"/>
              <a:t>PASS Summit Learning Pathway:</a:t>
            </a:r>
            <a:br>
              <a:rPr lang="en-US" sz="3300" dirty="0"/>
            </a:br>
            <a:r>
              <a:rPr lang="en-US" sz="1800" dirty="0">
                <a:solidFill>
                  <a:srgbClr val="55BCB3"/>
                </a:solidFill>
              </a:rPr>
              <a:t>AI for Everyone</a:t>
            </a:r>
            <a:endParaRPr lang="en-US" sz="105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587150" y="3540617"/>
            <a:ext cx="1891965" cy="375196"/>
          </a:xfrm>
          <a:ln>
            <a:noFill/>
          </a:ln>
        </p:spPr>
        <p:txBody>
          <a:bodyPr anchor="b"/>
          <a:lstStyle/>
          <a:p>
            <a:pPr algn="ctr"/>
            <a:r>
              <a:rPr lang="en-US" sz="1200" dirty="0">
                <a:solidFill>
                  <a:srgbClr val="289E52"/>
                </a:solidFill>
              </a:rPr>
              <a:t>AI for Developers</a:t>
            </a:r>
          </a:p>
        </p:txBody>
      </p:sp>
      <p:sp>
        <p:nvSpPr>
          <p:cNvPr id="4" name="Text Placeholder 3"/>
          <p:cNvSpPr>
            <a:spLocks noGrp="1"/>
          </p:cNvSpPr>
          <p:nvPr>
            <p:ph type="body" sz="quarter" idx="26"/>
          </p:nvPr>
        </p:nvSpPr>
        <p:spPr>
          <a:xfrm>
            <a:off x="240271" y="4038667"/>
            <a:ext cx="2419618" cy="934485"/>
          </a:xfrm>
          <a:ln>
            <a:noFill/>
          </a:ln>
        </p:spPr>
        <p:txBody>
          <a:bodyPr lIns="67500"/>
          <a:lstStyle/>
          <a:p>
            <a:pPr algn="ctr"/>
            <a:r>
              <a:rPr lang="en-US" sz="1050" b="1" dirty="0">
                <a:latin typeface="Segoe UI Semibold" panose="020B0502040204020203" pitchFamily="34" charset="0"/>
              </a:rPr>
              <a:t>Anupama Natarajan</a:t>
            </a:r>
          </a:p>
          <a:p>
            <a:pPr algn="ctr"/>
            <a:r>
              <a:rPr lang="en-US" sz="1050" dirty="0"/>
              <a:t>Thursday, November 07</a:t>
            </a:r>
          </a:p>
          <a:p>
            <a:pPr algn="ctr"/>
            <a:r>
              <a:rPr lang="en-US" sz="1050" dirty="0"/>
              <a:t>10:15 AM</a:t>
            </a:r>
          </a:p>
          <a:p>
            <a:pPr algn="ctr"/>
            <a:r>
              <a:rPr lang="en-US" sz="1050" dirty="0"/>
              <a:t>Room: 604</a:t>
            </a:r>
          </a:p>
        </p:txBody>
      </p:sp>
      <p:sp>
        <p:nvSpPr>
          <p:cNvPr id="5" name="Text Placeholder 4"/>
          <p:cNvSpPr>
            <a:spLocks noGrp="1"/>
          </p:cNvSpPr>
          <p:nvPr>
            <p:ph type="body" sz="quarter" idx="27"/>
          </p:nvPr>
        </p:nvSpPr>
        <p:spPr>
          <a:xfrm>
            <a:off x="2585507" y="3540617"/>
            <a:ext cx="1891965" cy="375196"/>
          </a:xfrm>
          <a:ln>
            <a:noFill/>
          </a:ln>
        </p:spPr>
        <p:txBody>
          <a:bodyPr anchor="b"/>
          <a:lstStyle/>
          <a:p>
            <a:pPr algn="ctr"/>
            <a:r>
              <a:rPr lang="en-US" sz="1200" dirty="0">
                <a:solidFill>
                  <a:srgbClr val="289E52"/>
                </a:solidFill>
              </a:rPr>
              <a:t>AI for the DBA</a:t>
            </a:r>
          </a:p>
        </p:txBody>
      </p:sp>
      <p:sp>
        <p:nvSpPr>
          <p:cNvPr id="6" name="Text Placeholder 5"/>
          <p:cNvSpPr>
            <a:spLocks noGrp="1"/>
          </p:cNvSpPr>
          <p:nvPr>
            <p:ph type="body" sz="quarter" idx="28"/>
          </p:nvPr>
        </p:nvSpPr>
        <p:spPr>
          <a:xfrm>
            <a:off x="2597455" y="4038667"/>
            <a:ext cx="1749914" cy="934485"/>
          </a:xfrm>
          <a:ln>
            <a:noFill/>
          </a:ln>
        </p:spPr>
        <p:txBody>
          <a:bodyPr/>
          <a:lstStyle/>
          <a:p>
            <a:pPr algn="ctr"/>
            <a:r>
              <a:rPr lang="en-US" sz="1050" b="1" dirty="0">
                <a:latin typeface="Segoe UI Semibold" panose="020B0502040204020203" pitchFamily="34" charset="0"/>
              </a:rPr>
              <a:t>Melody Zacharias</a:t>
            </a:r>
          </a:p>
          <a:p>
            <a:pPr algn="ctr"/>
            <a:r>
              <a:rPr lang="en-US" sz="1050" dirty="0"/>
              <a:t>Thursday, November 07</a:t>
            </a:r>
          </a:p>
          <a:p>
            <a:pPr algn="ctr"/>
            <a:r>
              <a:rPr lang="en-US" sz="1050" dirty="0"/>
              <a:t>3:15 PM</a:t>
            </a:r>
          </a:p>
          <a:p>
            <a:pPr algn="ctr"/>
            <a:r>
              <a:rPr lang="en-US" sz="1050" dirty="0"/>
              <a:t>Room: 608</a:t>
            </a:r>
          </a:p>
        </p:txBody>
      </p:sp>
      <p:sp>
        <p:nvSpPr>
          <p:cNvPr id="7" name="Text Placeholder 6"/>
          <p:cNvSpPr>
            <a:spLocks noGrp="1"/>
          </p:cNvSpPr>
          <p:nvPr>
            <p:ph type="body" sz="quarter" idx="29"/>
          </p:nvPr>
        </p:nvSpPr>
        <p:spPr>
          <a:xfrm>
            <a:off x="6596232" y="3540617"/>
            <a:ext cx="1891965" cy="375196"/>
          </a:xfrm>
          <a:ln>
            <a:noFill/>
          </a:ln>
        </p:spPr>
        <p:txBody>
          <a:bodyPr anchor="b"/>
          <a:lstStyle/>
          <a:p>
            <a:pPr algn="ctr"/>
            <a:r>
              <a:rPr lang="en-US" sz="1200" dirty="0">
                <a:solidFill>
                  <a:srgbClr val="55BCB3"/>
                </a:solidFill>
              </a:rPr>
              <a:t>AI for Analysts</a:t>
            </a:r>
          </a:p>
        </p:txBody>
      </p:sp>
      <p:sp>
        <p:nvSpPr>
          <p:cNvPr id="8" name="Text Placeholder 7"/>
          <p:cNvSpPr>
            <a:spLocks noGrp="1"/>
          </p:cNvSpPr>
          <p:nvPr>
            <p:ph type="body" sz="quarter" idx="30"/>
          </p:nvPr>
        </p:nvSpPr>
        <p:spPr>
          <a:xfrm>
            <a:off x="6781074" y="4042748"/>
            <a:ext cx="1418130" cy="934485"/>
          </a:xfrm>
          <a:ln>
            <a:noFill/>
          </a:ln>
        </p:spPr>
        <p:txBody>
          <a:bodyPr/>
          <a:lstStyle/>
          <a:p>
            <a:pPr algn="ctr"/>
            <a:r>
              <a:rPr lang="en-US" sz="1050" b="1" dirty="0">
                <a:latin typeface="Segoe UI Semibold" panose="020B0502040204020203" pitchFamily="34" charset="0"/>
              </a:rPr>
              <a:t>Leila </a:t>
            </a:r>
            <a:r>
              <a:rPr lang="en-US" sz="1050" b="1" dirty="0" err="1">
                <a:latin typeface="Segoe UI Semibold" panose="020B0502040204020203" pitchFamily="34" charset="0"/>
              </a:rPr>
              <a:t>Etaati</a:t>
            </a:r>
            <a:endParaRPr lang="en-US" sz="1050" b="1" dirty="0">
              <a:latin typeface="Segoe UI Semibold" panose="020B0502040204020203" pitchFamily="34" charset="0"/>
            </a:endParaRPr>
          </a:p>
          <a:p>
            <a:pPr algn="ctr"/>
            <a:r>
              <a:rPr lang="en-US" sz="1050" dirty="0"/>
              <a:t>Friday, November 08</a:t>
            </a:r>
          </a:p>
          <a:p>
            <a:pPr algn="ctr"/>
            <a:r>
              <a:rPr lang="en-US" sz="1050" dirty="0"/>
              <a:t>8:00 AM</a:t>
            </a:r>
          </a:p>
          <a:p>
            <a:pPr algn="ctr"/>
            <a:r>
              <a:rPr lang="en-US" sz="1050" dirty="0"/>
              <a:t>Room: TCC Yakima 1</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65" y="4484388"/>
            <a:ext cx="1235421" cy="931042"/>
          </a:xfrm>
          <a:prstGeom prst="rect">
            <a:avLst/>
          </a:prstGeom>
        </p:spPr>
      </p:pic>
      <p:sp>
        <p:nvSpPr>
          <p:cNvPr id="20" name="Text Placeholder 4">
            <a:extLst>
              <a:ext uri="{FF2B5EF4-FFF2-40B4-BE49-F238E27FC236}">
                <a16:creationId xmlns:a16="http://schemas.microsoft.com/office/drawing/2014/main" id="{258ABF00-1259-3449-AC9F-B2BD344C6402}"/>
              </a:ext>
            </a:extLst>
          </p:cNvPr>
          <p:cNvSpPr txBox="1">
            <a:spLocks/>
          </p:cNvSpPr>
          <p:nvPr/>
        </p:nvSpPr>
        <p:spPr>
          <a:xfrm>
            <a:off x="4591640" y="3540617"/>
            <a:ext cx="1891965" cy="375196"/>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200" b="0" i="0" u="none" strike="noStrike" kern="1200" cap="none" spc="0" normalizeH="0" baseline="0" noProof="0" dirty="0">
                <a:ln>
                  <a:noFill/>
                </a:ln>
                <a:solidFill>
                  <a:srgbClr val="55BCB3"/>
                </a:solidFill>
                <a:effectLst/>
                <a:uLnTx/>
                <a:uFillTx/>
                <a:latin typeface="Segoe UI Semibold" panose="020B0502040204020203" pitchFamily="34" charset="0"/>
                <a:cs typeface="Segoe UI Semibold" panose="020B0502040204020203" pitchFamily="34" charset="0"/>
              </a:rPr>
              <a:t>AI for the BI Professional</a:t>
            </a:r>
          </a:p>
        </p:txBody>
      </p:sp>
      <p:sp>
        <p:nvSpPr>
          <p:cNvPr id="23" name="Text Placeholder 5">
            <a:extLst>
              <a:ext uri="{FF2B5EF4-FFF2-40B4-BE49-F238E27FC236}">
                <a16:creationId xmlns:a16="http://schemas.microsoft.com/office/drawing/2014/main" id="{E5B28950-C1D2-0F48-B607-0523E9F8A7EF}"/>
              </a:ext>
            </a:extLst>
          </p:cNvPr>
          <p:cNvSpPr txBox="1">
            <a:spLocks/>
          </p:cNvSpPr>
          <p:nvPr/>
        </p:nvSpPr>
        <p:spPr>
          <a:xfrm>
            <a:off x="4662665" y="4038667"/>
            <a:ext cx="1749914" cy="934485"/>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Leila </a:t>
            </a:r>
            <a:r>
              <a:rPr kumimoji="0" lang="en-US" sz="1050" b="1" i="0" u="none" strike="noStrike" kern="1200" cap="none" spc="0" normalizeH="0" baseline="0" noProof="0" dirty="0" err="1">
                <a:ln>
                  <a:noFill/>
                </a:ln>
                <a:solidFill>
                  <a:srgbClr val="000000"/>
                </a:solidFill>
                <a:effectLst/>
                <a:uLnTx/>
                <a:uFillTx/>
                <a:latin typeface="Segoe UI Semibold" panose="020B0502040204020203" pitchFamily="34" charset="0"/>
                <a:cs typeface="Segoe UI Semibold" panose="020B0502040204020203" pitchFamily="34" charset="0"/>
              </a:rPr>
              <a:t>Etaati</a:t>
            </a:r>
            <a:endPar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endParaRP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Thursday, November 07</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1:30 PM</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Room: TCC Skagit 4</a:t>
            </a:r>
          </a:p>
        </p:txBody>
      </p:sp>
      <p:pic>
        <p:nvPicPr>
          <p:cNvPr id="38" name="Picture 37">
            <a:extLst>
              <a:ext uri="{FF2B5EF4-FFF2-40B4-BE49-F238E27FC236}">
                <a16:creationId xmlns:a16="http://schemas.microsoft.com/office/drawing/2014/main" id="{35E2B086-4F24-A148-8427-D501D67C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31" y="3417761"/>
            <a:ext cx="266700" cy="266700"/>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062" y="3417761"/>
            <a:ext cx="266700" cy="266700"/>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789" y="3417761"/>
            <a:ext cx="266700" cy="266700"/>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a:off x="4459810" y="3204790"/>
            <a:ext cx="3030329" cy="212972"/>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351749B-5F9D-344D-BA65-9682103D2E06}"/>
              </a:ext>
            </a:extLst>
          </p:cNvPr>
          <p:cNvCxnSpPr>
            <a:cxnSpLocks/>
            <a:endCxn id="38" idx="0"/>
          </p:cNvCxnSpPr>
          <p:nvPr/>
        </p:nvCxnSpPr>
        <p:spPr>
          <a:xfrm rot="10800000" flipV="1">
            <a:off x="1450081" y="3204790"/>
            <a:ext cx="3009729" cy="21297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2" y="3417761"/>
            <a:ext cx="266700" cy="266700"/>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stCxn id="26" idx="2"/>
            <a:endCxn id="21" idx="0"/>
          </p:cNvCxnSpPr>
          <p:nvPr/>
        </p:nvCxnSpPr>
        <p:spPr>
          <a:xfrm rot="5400000">
            <a:off x="3753699" y="2711652"/>
            <a:ext cx="424824" cy="987397"/>
          </a:xfrm>
          <a:prstGeom prst="bentConnector3">
            <a:avLst>
              <a:gd name="adj1" fmla="val 50000"/>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6200000" flipV="1">
            <a:off x="4888610" y="2775989"/>
            <a:ext cx="212972" cy="1070573"/>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25" name="Text Placeholder 4">
            <a:extLst>
              <a:ext uri="{FF2B5EF4-FFF2-40B4-BE49-F238E27FC236}">
                <a16:creationId xmlns:a16="http://schemas.microsoft.com/office/drawing/2014/main" id="{CE39D616-80E2-4337-A6C7-916E5BF9537F}"/>
              </a:ext>
            </a:extLst>
          </p:cNvPr>
          <p:cNvSpPr txBox="1">
            <a:spLocks/>
          </p:cNvSpPr>
          <p:nvPr/>
        </p:nvSpPr>
        <p:spPr>
          <a:xfrm>
            <a:off x="1450081" y="2082063"/>
            <a:ext cx="6079247" cy="303734"/>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200" b="0" i="0" u="none" strike="noStrike" kern="1200" cap="none" spc="0" normalizeH="0" baseline="0" noProof="0" dirty="0">
                <a:ln>
                  <a:noFill/>
                </a:ln>
                <a:solidFill>
                  <a:srgbClr val="55BCB3"/>
                </a:solidFill>
                <a:effectLst/>
                <a:uLnTx/>
                <a:uFillTx/>
                <a:latin typeface="Segoe UI Semibold" panose="020B0502040204020203" pitchFamily="34" charset="0"/>
                <a:cs typeface="Segoe UI Semibold" panose="020B0502040204020203" pitchFamily="34" charset="0"/>
              </a:rPr>
              <a:t>A Behind the Scenes Look at Machine Learning, AI and DL</a:t>
            </a:r>
          </a:p>
        </p:txBody>
      </p:sp>
      <p:sp>
        <p:nvSpPr>
          <p:cNvPr id="26" name="Text Placeholder 5">
            <a:extLst>
              <a:ext uri="{FF2B5EF4-FFF2-40B4-BE49-F238E27FC236}">
                <a16:creationId xmlns:a16="http://schemas.microsoft.com/office/drawing/2014/main" id="{7DB05F8C-8D4D-4AE7-AD57-728261CB7C63}"/>
              </a:ext>
            </a:extLst>
          </p:cNvPr>
          <p:cNvSpPr txBox="1">
            <a:spLocks/>
          </p:cNvSpPr>
          <p:nvPr/>
        </p:nvSpPr>
        <p:spPr>
          <a:xfrm>
            <a:off x="3255886" y="2394452"/>
            <a:ext cx="2407846" cy="598486"/>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Anna Thomas</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Wednesday, November 06, 3:15 PM</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Room: 3AB</a:t>
            </a:r>
          </a:p>
        </p:txBody>
      </p:sp>
      <p:cxnSp>
        <p:nvCxnSpPr>
          <p:cNvPr id="48" name="Straight Connector 47">
            <a:extLst>
              <a:ext uri="{FF2B5EF4-FFF2-40B4-BE49-F238E27FC236}">
                <a16:creationId xmlns:a16="http://schemas.microsoft.com/office/drawing/2014/main" id="{01B27F61-E6F8-4801-9544-2FDE4D4D15B2}"/>
              </a:ext>
            </a:extLst>
          </p:cNvPr>
          <p:cNvCxnSpPr>
            <a:cxnSpLocks/>
            <a:stCxn id="18" idx="2"/>
            <a:endCxn id="25" idx="0"/>
          </p:cNvCxnSpPr>
          <p:nvPr/>
        </p:nvCxnSpPr>
        <p:spPr>
          <a:xfrm>
            <a:off x="4489704" y="1875339"/>
            <a:ext cx="1" cy="206724"/>
          </a:xfrm>
          <a:prstGeom prst="line">
            <a:avLst/>
          </a:prstGeom>
          <a:ln w="38100"/>
        </p:spPr>
        <p:style>
          <a:lnRef idx="1">
            <a:schemeClr val="dk1"/>
          </a:lnRef>
          <a:fillRef idx="0">
            <a:schemeClr val="dk1"/>
          </a:fillRef>
          <a:effectRef idx="0">
            <a:schemeClr val="dk1"/>
          </a:effectRef>
          <a:fontRef idx="minor">
            <a:schemeClr val="tx1"/>
          </a:fontRef>
        </p:style>
      </p:cxnSp>
      <p:sp>
        <p:nvSpPr>
          <p:cNvPr id="27" name="Graphic 2">
            <a:extLst>
              <a:ext uri="{FF2B5EF4-FFF2-40B4-BE49-F238E27FC236}">
                <a16:creationId xmlns:a16="http://schemas.microsoft.com/office/drawing/2014/main" id="{2E43601D-A813-4478-A6BB-37625ACE707D}"/>
              </a:ext>
            </a:extLst>
          </p:cNvPr>
          <p:cNvSpPr>
            <a:spLocks noChangeAspect="1"/>
          </p:cNvSpPr>
          <p:nvPr/>
        </p:nvSpPr>
        <p:spPr>
          <a:xfrm>
            <a:off x="8162734" y="-4750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3"/>
              </a:gs>
              <a:gs pos="76000">
                <a:schemeClr val="accent4"/>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648DA83-2087-4234-9EF8-7F86321A6995}"/>
              </a:ext>
            </a:extLst>
          </p:cNvPr>
          <p:cNvSpPr/>
          <p:nvPr/>
        </p:nvSpPr>
        <p:spPr>
          <a:xfrm>
            <a:off x="3102941" y="1113592"/>
            <a:ext cx="2773525" cy="76174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33193"/>
                </a:solidFill>
                <a:effectLst/>
                <a:uLnTx/>
                <a:uFillTx/>
                <a:latin typeface="Segoe UI Semibold" panose="020B0502040204020203" pitchFamily="34" charset="0"/>
                <a:ea typeface="+mn-ea"/>
                <a:cs typeface="Segoe UI Semibold" panose="020B0502040204020203" pitchFamily="34" charset="0"/>
              </a:rPr>
              <a:t>An Introduction to AI for Everyone</a:t>
            </a:r>
            <a:br>
              <a:rPr kumimoji="0" lang="en-US" sz="18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Melody Zacharias</a:t>
            </a:r>
            <a:br>
              <a:rPr kumimoji="0" lang="en-US" sz="105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Wednesday, November 06, 1:30 PM</a:t>
            </a:r>
            <a:b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Room: TCC Yakima 1</a:t>
            </a:r>
            <a:endParaRPr kumimoji="0" lang="en-CA" sz="135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84869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16812-F47A-4144-8119-252A0BD4775C}"/>
              </a:ext>
            </a:extLst>
          </p:cNvPr>
          <p:cNvSpPr>
            <a:spLocks noGrp="1"/>
          </p:cNvSpPr>
          <p:nvPr>
            <p:ph type="title"/>
          </p:nvPr>
        </p:nvSpPr>
        <p:spPr>
          <a:xfrm>
            <a:off x="628650" y="722907"/>
            <a:ext cx="2620771" cy="3697685"/>
          </a:xfrm>
        </p:spPr>
        <p:txBody>
          <a:bodyPr>
            <a:normAutofit/>
          </a:bodyPr>
          <a:lstStyle/>
          <a:p>
            <a:pPr algn="r"/>
            <a:r>
              <a:rPr lang="en-US" sz="3300">
                <a:solidFill>
                  <a:schemeClr val="accent1"/>
                </a:solidFill>
              </a:rPr>
              <a:t>Resources</a:t>
            </a:r>
          </a:p>
        </p:txBody>
      </p:sp>
      <p:cxnSp>
        <p:nvCxnSpPr>
          <p:cNvPr id="25" name="Straight Connector 18">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A439FB-4E0E-4B51-AD37-EFC983112558}"/>
              </a:ext>
            </a:extLst>
          </p:cNvPr>
          <p:cNvSpPr>
            <a:spLocks noGrp="1"/>
          </p:cNvSpPr>
          <p:nvPr>
            <p:ph idx="1"/>
          </p:nvPr>
        </p:nvSpPr>
        <p:spPr>
          <a:xfrm>
            <a:off x="3732023" y="722907"/>
            <a:ext cx="4783327" cy="3697685"/>
          </a:xfrm>
        </p:spPr>
        <p:txBody>
          <a:bodyPr anchor="ctr">
            <a:normAutofit/>
          </a:bodyPr>
          <a:lstStyle/>
          <a:p>
            <a:pPr marL="0" indent="0">
              <a:buNone/>
            </a:pPr>
            <a:r>
              <a:rPr lang="en-US" sz="1800" dirty="0"/>
              <a:t>SQL Server Workshops </a:t>
            </a:r>
            <a:endParaRPr lang="en-US" sz="1800" dirty="0">
              <a:hlinkClick r:id="" action="ppaction://noaction"/>
            </a:endParaRPr>
          </a:p>
          <a:p>
            <a:pPr marL="0" indent="0">
              <a:buNone/>
            </a:pPr>
            <a:r>
              <a:rPr lang="en-US" sz="1800" dirty="0">
                <a:hlinkClick r:id="rId2"/>
              </a:rPr>
              <a:t>https://aka.ms/sqlworkshops</a:t>
            </a:r>
            <a:r>
              <a:rPr lang="en-US" sz="1800" dirty="0"/>
              <a:t> </a:t>
            </a:r>
            <a:endParaRPr lang="en-US" sz="1800" i="1" dirty="0"/>
          </a:p>
          <a:p>
            <a:pPr marL="0" indent="0">
              <a:buNone/>
            </a:pPr>
            <a:r>
              <a:rPr lang="en-US" sz="1800" i="1" dirty="0"/>
              <a:t>(look for SQL Server Machine Learning)</a:t>
            </a:r>
          </a:p>
          <a:p>
            <a:pPr marL="0" indent="0">
              <a:buNone/>
            </a:pPr>
            <a:endParaRPr lang="en-US" sz="1800" i="1" dirty="0"/>
          </a:p>
          <a:p>
            <a:pPr marL="0" indent="0">
              <a:buNone/>
            </a:pPr>
            <a:r>
              <a:rPr lang="en-US" sz="1800" dirty="0"/>
              <a:t>Other sessions and code from me</a:t>
            </a:r>
          </a:p>
          <a:p>
            <a:pPr marL="0" indent="0">
              <a:buNone/>
            </a:pPr>
            <a:r>
              <a:rPr lang="en-US" sz="1800" dirty="0">
                <a:hlinkClick r:id="rId3"/>
              </a:rPr>
              <a:t>https://aka.ms/annalytics</a:t>
            </a:r>
            <a:r>
              <a:rPr lang="en-US" sz="1800" dirty="0"/>
              <a:t> </a:t>
            </a:r>
          </a:p>
        </p:txBody>
      </p:sp>
    </p:spTree>
    <p:extLst>
      <p:ext uri="{BB962C8B-B14F-4D97-AF65-F5344CB8AC3E}">
        <p14:creationId xmlns:p14="http://schemas.microsoft.com/office/powerpoint/2010/main" val="3827920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579434" y="4404278"/>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579434" y="4805111"/>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640007" y="4876677"/>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gr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a:xfrm>
            <a:off x="4876198" y="4339962"/>
            <a:ext cx="3598807" cy="1068958"/>
          </a:xfrm>
        </p:spPr>
        <p:txBody>
          <a:bodyPr/>
          <a:lstStyle/>
          <a:p>
            <a:r>
              <a:rPr lang="en-US" dirty="0"/>
              <a:t>@AnalyticAnna</a:t>
            </a:r>
          </a:p>
          <a:p>
            <a:r>
              <a:rPr lang="en-US" dirty="0"/>
              <a:t>antho@microsoft.com</a:t>
            </a:r>
          </a:p>
        </p:txBody>
      </p:sp>
      <p:sp>
        <p:nvSpPr>
          <p:cNvPr id="3" name="Rectangle 2">
            <a:extLst>
              <a:ext uri="{FF2B5EF4-FFF2-40B4-BE49-F238E27FC236}">
                <a16:creationId xmlns:a16="http://schemas.microsoft.com/office/drawing/2014/main" id="{C3C5E673-3A64-4E14-A835-BA4C9FABE15C}"/>
              </a:ext>
            </a:extLst>
          </p:cNvPr>
          <p:cNvSpPr/>
          <p:nvPr/>
        </p:nvSpPr>
        <p:spPr>
          <a:xfrm>
            <a:off x="4369249" y="1860405"/>
            <a:ext cx="4572000" cy="2308324"/>
          </a:xfrm>
          <a:prstGeom prst="rect">
            <a:avLst/>
          </a:prstGeom>
        </p:spPr>
        <p:txBody>
          <a:bodyPr>
            <a:spAutoFit/>
          </a:bodyPr>
          <a:lstStyle/>
          <a:p>
            <a:r>
              <a:rPr lang="en-US" dirty="0"/>
              <a:t>Resources: </a:t>
            </a:r>
          </a:p>
          <a:p>
            <a:endParaRPr lang="en-US" dirty="0"/>
          </a:p>
          <a:p>
            <a:r>
              <a:rPr lang="en-US" dirty="0"/>
              <a:t>SQL Server Workshops </a:t>
            </a:r>
            <a:endParaRPr lang="en-US" dirty="0">
              <a:hlinkClick r:id="" action="ppaction://noaction"/>
            </a:endParaRPr>
          </a:p>
          <a:p>
            <a:r>
              <a:rPr lang="en-US" dirty="0">
                <a:hlinkClick r:id="rId2"/>
              </a:rPr>
              <a:t>https://aka.ms/sqlworkshops</a:t>
            </a:r>
            <a:r>
              <a:rPr lang="en-US" dirty="0"/>
              <a:t> </a:t>
            </a:r>
            <a:endParaRPr lang="en-US" i="1" dirty="0"/>
          </a:p>
          <a:p>
            <a:r>
              <a:rPr lang="en-US" i="1" dirty="0"/>
              <a:t>(look for SQL Server Machine Learning)</a:t>
            </a:r>
          </a:p>
          <a:p>
            <a:endParaRPr lang="en-US" i="1" dirty="0"/>
          </a:p>
          <a:p>
            <a:r>
              <a:rPr lang="en-US" dirty="0"/>
              <a:t>Other sessions and code from me</a:t>
            </a:r>
          </a:p>
          <a:p>
            <a:r>
              <a:rPr lang="en-US" dirty="0">
                <a:hlinkClick r:id="rId3"/>
              </a:rPr>
              <a:t>https://aka.ms/annalytics</a:t>
            </a:r>
            <a:r>
              <a:rPr lang="en-US" dirty="0"/>
              <a:t> </a:t>
            </a:r>
          </a:p>
        </p:txBody>
      </p:sp>
    </p:spTree>
    <p:extLst>
      <p:ext uri="{BB962C8B-B14F-4D97-AF65-F5344CB8AC3E}">
        <p14:creationId xmlns:p14="http://schemas.microsoft.com/office/powerpoint/2010/main" val="3041720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2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Palette</a:t>
            </a:r>
          </a:p>
        </p:txBody>
      </p:sp>
      <p:sp>
        <p:nvSpPr>
          <p:cNvPr id="6" name="TextBox 5">
            <a:extLst>
              <a:ext uri="{FF2B5EF4-FFF2-40B4-BE49-F238E27FC236}">
                <a16:creationId xmlns:a16="http://schemas.microsoft.com/office/drawing/2014/main" id="{A79EC019-6842-044A-95B0-864A2BBC4E03}"/>
              </a:ext>
            </a:extLst>
          </p:cNvPr>
          <p:cNvSpPr txBox="1"/>
          <p:nvPr/>
        </p:nvSpPr>
        <p:spPr>
          <a:xfrm>
            <a:off x="322782" y="1381914"/>
            <a:ext cx="1642886"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Primary Palette</a:t>
            </a:r>
          </a:p>
        </p:txBody>
      </p:sp>
      <p:sp>
        <p:nvSpPr>
          <p:cNvPr id="7" name="Teardrop 6">
            <a:extLst>
              <a:ext uri="{FF2B5EF4-FFF2-40B4-BE49-F238E27FC236}">
                <a16:creationId xmlns:a16="http://schemas.microsoft.com/office/drawing/2014/main" id="{141141EB-DE5D-3449-9E61-06C2D51E63D5}"/>
              </a:ext>
            </a:extLst>
          </p:cNvPr>
          <p:cNvSpPr/>
          <p:nvPr/>
        </p:nvSpPr>
        <p:spPr>
          <a:xfrm rot="16200000" flipH="1">
            <a:off x="4072014" y="2016224"/>
            <a:ext cx="922013" cy="922013"/>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ardrop 7">
            <a:extLst>
              <a:ext uri="{FF2B5EF4-FFF2-40B4-BE49-F238E27FC236}">
                <a16:creationId xmlns:a16="http://schemas.microsoft.com/office/drawing/2014/main" id="{D9757267-3C78-564D-A3C5-96C258710E6E}"/>
              </a:ext>
            </a:extLst>
          </p:cNvPr>
          <p:cNvSpPr/>
          <p:nvPr/>
        </p:nvSpPr>
        <p:spPr>
          <a:xfrm rot="16200000" flipH="1">
            <a:off x="420791" y="1853320"/>
            <a:ext cx="1084917" cy="1084917"/>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36E21"/>
              </a:solidFill>
            </a:endParaRPr>
          </a:p>
        </p:txBody>
      </p:sp>
      <p:sp>
        <p:nvSpPr>
          <p:cNvPr id="9" name="Teardrop 8">
            <a:extLst>
              <a:ext uri="{FF2B5EF4-FFF2-40B4-BE49-F238E27FC236}">
                <a16:creationId xmlns:a16="http://schemas.microsoft.com/office/drawing/2014/main" id="{42A4A8FC-67E5-584E-93F1-1C621A81C495}"/>
              </a:ext>
            </a:extLst>
          </p:cNvPr>
          <p:cNvSpPr/>
          <p:nvPr/>
        </p:nvSpPr>
        <p:spPr>
          <a:xfrm rot="16200000" flipH="1">
            <a:off x="1684927" y="1853320"/>
            <a:ext cx="1084917" cy="1084917"/>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ardrop 9">
            <a:extLst>
              <a:ext uri="{FF2B5EF4-FFF2-40B4-BE49-F238E27FC236}">
                <a16:creationId xmlns:a16="http://schemas.microsoft.com/office/drawing/2014/main" id="{86CCA029-1007-4A47-A265-2238021630A4}"/>
              </a:ext>
            </a:extLst>
          </p:cNvPr>
          <p:cNvSpPr/>
          <p:nvPr/>
        </p:nvSpPr>
        <p:spPr>
          <a:xfrm rot="16200000" flipH="1">
            <a:off x="2951040" y="2016224"/>
            <a:ext cx="922013" cy="922013"/>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CC6331C-72BF-294B-90B5-661F0763DAC2}"/>
              </a:ext>
            </a:extLst>
          </p:cNvPr>
          <p:cNvSpPr txBox="1"/>
          <p:nvPr/>
        </p:nvSpPr>
        <p:spPr>
          <a:xfrm>
            <a:off x="322782" y="3577031"/>
            <a:ext cx="3430555"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Secondary Palette: Use Sparingly</a:t>
            </a:r>
          </a:p>
        </p:txBody>
      </p:sp>
      <p:grpSp>
        <p:nvGrpSpPr>
          <p:cNvPr id="17" name="Group 16">
            <a:extLst>
              <a:ext uri="{FF2B5EF4-FFF2-40B4-BE49-F238E27FC236}">
                <a16:creationId xmlns:a16="http://schemas.microsoft.com/office/drawing/2014/main" id="{4BC6330B-7604-884F-8538-4D6B0E5ECC17}"/>
              </a:ext>
            </a:extLst>
          </p:cNvPr>
          <p:cNvGrpSpPr/>
          <p:nvPr/>
        </p:nvGrpSpPr>
        <p:grpSpPr>
          <a:xfrm>
            <a:off x="415848" y="4134352"/>
            <a:ext cx="2297553" cy="486014"/>
            <a:chOff x="527608" y="3764814"/>
            <a:chExt cx="2943430" cy="622640"/>
          </a:xfrm>
        </p:grpSpPr>
        <p:sp>
          <p:nvSpPr>
            <p:cNvPr id="13" name="Teardrop 12">
              <a:extLst>
                <a:ext uri="{FF2B5EF4-FFF2-40B4-BE49-F238E27FC236}">
                  <a16:creationId xmlns:a16="http://schemas.microsoft.com/office/drawing/2014/main" id="{7AC7369B-CBC9-714F-A6C2-DCE08B29C9FF}"/>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ardrop 13">
              <a:extLst>
                <a:ext uri="{FF2B5EF4-FFF2-40B4-BE49-F238E27FC236}">
                  <a16:creationId xmlns:a16="http://schemas.microsoft.com/office/drawing/2014/main" id="{1F470E1E-036E-464F-9218-E9F7C1C8E859}"/>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ardrop 14">
              <a:extLst>
                <a:ext uri="{FF2B5EF4-FFF2-40B4-BE49-F238E27FC236}">
                  <a16:creationId xmlns:a16="http://schemas.microsoft.com/office/drawing/2014/main" id="{D98E07A1-91E0-F245-934B-8A26D0709C32}"/>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ardrop 15">
              <a:extLst>
                <a:ext uri="{FF2B5EF4-FFF2-40B4-BE49-F238E27FC236}">
                  <a16:creationId xmlns:a16="http://schemas.microsoft.com/office/drawing/2014/main" id="{9EEECADE-D62E-3944-ACF9-B36C761A5765}"/>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44552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Data Science</a:t>
            </a:r>
          </a:p>
          <a:p>
            <a:r>
              <a:rPr lang="en-US" dirty="0"/>
              <a:t>Artificial Intelligence</a:t>
            </a:r>
          </a:p>
          <a:p>
            <a:r>
              <a:rPr lang="en-US" dirty="0"/>
              <a:t>Machine Learning</a:t>
            </a:r>
          </a:p>
          <a:p>
            <a:r>
              <a:rPr lang="en-US" dirty="0"/>
              <a:t>Deep Learning</a:t>
            </a:r>
          </a:p>
          <a:p>
            <a:r>
              <a:rPr lang="en-US" dirty="0"/>
              <a:t>Platforms and tools</a:t>
            </a:r>
          </a:p>
        </p:txBody>
      </p:sp>
    </p:spTree>
    <p:extLst>
      <p:ext uri="{BB962C8B-B14F-4D97-AF65-F5344CB8AC3E}">
        <p14:creationId xmlns:p14="http://schemas.microsoft.com/office/powerpoint/2010/main" val="7183111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Section title goes here</a:t>
            </a:r>
          </a:p>
        </p:txBody>
      </p:sp>
    </p:spTree>
    <p:extLst>
      <p:ext uri="{BB962C8B-B14F-4D97-AF65-F5344CB8AC3E}">
        <p14:creationId xmlns:p14="http://schemas.microsoft.com/office/powerpoint/2010/main" val="1027004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Titles are 36pt Segoe UI </a:t>
            </a:r>
            <a:r>
              <a:rPr lang="en-US" dirty="0" err="1"/>
              <a:t>semibold</a:t>
            </a:r>
            <a:endParaRPr lang="en-US" dirty="0"/>
          </a:p>
        </p:txBody>
      </p:sp>
      <p:sp>
        <p:nvSpPr>
          <p:cNvPr id="12" name="Text Placeholder 11">
            <a:extLst>
              <a:ext uri="{FF2B5EF4-FFF2-40B4-BE49-F238E27FC236}">
                <a16:creationId xmlns:a16="http://schemas.microsoft.com/office/drawing/2014/main" id="{1AC77490-481E-CC44-A537-073EF490C56D}"/>
              </a:ext>
            </a:extLst>
          </p:cNvPr>
          <p:cNvSpPr>
            <a:spLocks noGrp="1"/>
          </p:cNvSpPr>
          <p:nvPr>
            <p:ph type="body" sz="quarter" idx="21"/>
          </p:nvPr>
        </p:nvSpPr>
        <p:spPr/>
        <p:txBody>
          <a:bodyPr/>
          <a:lstStyle/>
          <a:p>
            <a:r>
              <a:rPr lang="en-US" dirty="0"/>
              <a:t>Body copy, 24pt Segoe UI Regular</a:t>
            </a:r>
          </a:p>
        </p:txBody>
      </p:sp>
      <p:sp>
        <p:nvSpPr>
          <p:cNvPr id="15" name="Text Placeholder 14">
            <a:extLst>
              <a:ext uri="{FF2B5EF4-FFF2-40B4-BE49-F238E27FC236}">
                <a16:creationId xmlns:a16="http://schemas.microsoft.com/office/drawing/2014/main" id="{ECCC0CB4-FC45-8142-ADCD-910E57445555}"/>
              </a:ext>
            </a:extLst>
          </p:cNvPr>
          <p:cNvSpPr>
            <a:spLocks noGrp="1"/>
          </p:cNvSpPr>
          <p:nvPr>
            <p:ph type="body" sz="quarter" idx="10"/>
          </p:nvPr>
        </p:nvSpPr>
        <p:spPr/>
        <p:txBody>
          <a:bodyPr/>
          <a:lstStyle/>
          <a:p>
            <a:r>
              <a:rPr lang="en-US" dirty="0"/>
              <a:t>24pt Segoe UI </a:t>
            </a:r>
            <a:r>
              <a:rPr lang="en-US" dirty="0" err="1"/>
              <a:t>Semibold</a:t>
            </a:r>
            <a:endParaRPr lang="en-US" dirty="0"/>
          </a:p>
        </p:txBody>
      </p:sp>
    </p:spTree>
    <p:extLst>
      <p:ext uri="{BB962C8B-B14F-4D97-AF65-F5344CB8AC3E}">
        <p14:creationId xmlns:p14="http://schemas.microsoft.com/office/powerpoint/2010/main" val="30356340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D5667E16-7B91-7040-A169-703FAA13A669}"/>
              </a:ext>
            </a:extLst>
          </p:cNvPr>
          <p:cNvSpPr>
            <a:spLocks noGrp="1"/>
          </p:cNvSpPr>
          <p:nvPr>
            <p:ph type="body" sz="quarter" idx="10"/>
          </p:nvPr>
        </p:nvSpPr>
        <p:spPr/>
        <p:txBody>
          <a:bodyPr/>
          <a:lstStyle/>
          <a:p>
            <a:r>
              <a:rPr lang="en-US" dirty="0"/>
              <a:t>24pt Segoe UI </a:t>
            </a:r>
            <a:r>
              <a:rPr lang="en-US" dirty="0" err="1"/>
              <a:t>Semibold</a:t>
            </a:r>
            <a:endParaRPr lang="en-US" dirty="0"/>
          </a:p>
        </p:txBody>
      </p:sp>
      <p:sp>
        <p:nvSpPr>
          <p:cNvPr id="23" name="Text Placeholder 22">
            <a:extLst>
              <a:ext uri="{FF2B5EF4-FFF2-40B4-BE49-F238E27FC236}">
                <a16:creationId xmlns:a16="http://schemas.microsoft.com/office/drawing/2014/main" id="{340E40EA-D8AA-2A4B-9A0D-D4987B8F70E3}"/>
              </a:ext>
            </a:extLst>
          </p:cNvPr>
          <p:cNvSpPr>
            <a:spLocks noGrp="1"/>
          </p:cNvSpPr>
          <p:nvPr>
            <p:ph type="body" sz="quarter" idx="24"/>
          </p:nvPr>
        </p:nvSpPr>
        <p:spPr/>
        <p:txBody>
          <a:bodyPr/>
          <a:lstStyle/>
          <a:p>
            <a:r>
              <a:rPr lang="en-US" dirty="0"/>
              <a:t>24pt Segoe UI </a:t>
            </a:r>
            <a:r>
              <a:rPr lang="en-US" dirty="0" err="1"/>
              <a:t>Semibold</a:t>
            </a:r>
            <a:endParaRPr lang="en-US" dirty="0"/>
          </a:p>
        </p:txBody>
      </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Two points</a:t>
            </a:r>
          </a:p>
        </p:txBody>
      </p:sp>
      <p:sp>
        <p:nvSpPr>
          <p:cNvPr id="24" name="Text Placeholder 23">
            <a:extLst>
              <a:ext uri="{FF2B5EF4-FFF2-40B4-BE49-F238E27FC236}">
                <a16:creationId xmlns:a16="http://schemas.microsoft.com/office/drawing/2014/main" id="{907CB993-3A54-D34D-AEC8-F3E49762F304}"/>
              </a:ext>
            </a:extLst>
          </p:cNvPr>
          <p:cNvSpPr>
            <a:spLocks noGrp="1"/>
          </p:cNvSpPr>
          <p:nvPr>
            <p:ph type="body" sz="quarter" idx="26"/>
          </p:nvPr>
        </p:nvSpPr>
        <p:spPr/>
        <p:txBody>
          <a:bodyPr/>
          <a:lstStyle/>
          <a:p>
            <a:r>
              <a:rPr lang="en-US" dirty="0"/>
              <a:t>Body copy, 24pt Segoe UI Regular</a:t>
            </a:r>
          </a:p>
        </p:txBody>
      </p:sp>
      <p:sp>
        <p:nvSpPr>
          <p:cNvPr id="25" name="Text Placeholder 24">
            <a:extLst>
              <a:ext uri="{FF2B5EF4-FFF2-40B4-BE49-F238E27FC236}">
                <a16:creationId xmlns:a16="http://schemas.microsoft.com/office/drawing/2014/main" id="{52C8BFE4-9BFC-024D-A2A5-F9CDBB7E9D16}"/>
              </a:ext>
            </a:extLst>
          </p:cNvPr>
          <p:cNvSpPr>
            <a:spLocks noGrp="1"/>
          </p:cNvSpPr>
          <p:nvPr>
            <p:ph type="body" sz="quarter" idx="27"/>
          </p:nvPr>
        </p:nvSpPr>
        <p:spPr/>
        <p:txBody>
          <a:bodyPr/>
          <a:lstStyle/>
          <a:p>
            <a:r>
              <a:rPr lang="en-US" dirty="0"/>
              <a:t>Body copy, 24pt Segoe UI Regular</a:t>
            </a:r>
          </a:p>
        </p:txBody>
      </p:sp>
    </p:spTree>
    <p:extLst>
      <p:ext uri="{BB962C8B-B14F-4D97-AF65-F5344CB8AC3E}">
        <p14:creationId xmlns:p14="http://schemas.microsoft.com/office/powerpoint/2010/main" val="1718167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82CCB1B-3DB4-794C-8DC8-0C5C086B0991}"/>
              </a:ext>
            </a:extLst>
          </p:cNvPr>
          <p:cNvSpPr>
            <a:spLocks noGrp="1"/>
          </p:cNvSpPr>
          <p:nvPr>
            <p:ph type="title"/>
          </p:nvPr>
        </p:nvSpPr>
        <p:spPr/>
        <p:txBody>
          <a:bodyPr/>
          <a:lstStyle/>
          <a:p>
            <a:r>
              <a:rPr lang="en-US" dirty="0"/>
              <a:t>Three points</a:t>
            </a:r>
          </a:p>
        </p:txBody>
      </p:sp>
      <p:sp>
        <p:nvSpPr>
          <p:cNvPr id="30" name="Text Placeholder 29">
            <a:extLst>
              <a:ext uri="{FF2B5EF4-FFF2-40B4-BE49-F238E27FC236}">
                <a16:creationId xmlns:a16="http://schemas.microsoft.com/office/drawing/2014/main" id="{4FD3956B-B4B4-5841-8881-086D59577B27}"/>
              </a:ext>
            </a:extLst>
          </p:cNvPr>
          <p:cNvSpPr>
            <a:spLocks noGrp="1"/>
          </p:cNvSpPr>
          <p:nvPr>
            <p:ph type="body" sz="quarter" idx="10"/>
          </p:nvPr>
        </p:nvSpPr>
        <p:spPr/>
        <p:txBody>
          <a:bodyPr/>
          <a:lstStyle/>
          <a:p>
            <a:r>
              <a:rPr lang="en-US" dirty="0"/>
              <a:t>24pt Segoe UI</a:t>
            </a:r>
          </a:p>
        </p:txBody>
      </p:sp>
      <p:sp>
        <p:nvSpPr>
          <p:cNvPr id="31" name="Text Placeholder 30">
            <a:extLst>
              <a:ext uri="{FF2B5EF4-FFF2-40B4-BE49-F238E27FC236}">
                <a16:creationId xmlns:a16="http://schemas.microsoft.com/office/drawing/2014/main" id="{8CC2B3C6-825A-F244-97BC-272D1C860C9F}"/>
              </a:ext>
            </a:extLst>
          </p:cNvPr>
          <p:cNvSpPr>
            <a:spLocks noGrp="1"/>
          </p:cNvSpPr>
          <p:nvPr>
            <p:ph type="body" sz="quarter" idx="26"/>
          </p:nvPr>
        </p:nvSpPr>
        <p:spPr/>
        <p:txBody>
          <a:bodyPr/>
          <a:lstStyle/>
          <a:p>
            <a:r>
              <a:rPr lang="en-US" dirty="0"/>
              <a:t>Body copy, 24pt Segoe UI Regular</a:t>
            </a:r>
          </a:p>
        </p:txBody>
      </p:sp>
      <p:sp>
        <p:nvSpPr>
          <p:cNvPr id="39" name="Text Placeholder 38">
            <a:extLst>
              <a:ext uri="{FF2B5EF4-FFF2-40B4-BE49-F238E27FC236}">
                <a16:creationId xmlns:a16="http://schemas.microsoft.com/office/drawing/2014/main" id="{41951C38-52B2-C142-84F3-1DFA8B4A5FF6}"/>
              </a:ext>
            </a:extLst>
          </p:cNvPr>
          <p:cNvSpPr>
            <a:spLocks noGrp="1"/>
          </p:cNvSpPr>
          <p:nvPr>
            <p:ph type="body" sz="quarter" idx="27"/>
          </p:nvPr>
        </p:nvSpPr>
        <p:spPr/>
        <p:txBody>
          <a:bodyPr/>
          <a:lstStyle/>
          <a:p>
            <a:r>
              <a:rPr lang="en-US" dirty="0"/>
              <a:t>24pt Segoe UI</a:t>
            </a:r>
          </a:p>
        </p:txBody>
      </p:sp>
      <p:sp>
        <p:nvSpPr>
          <p:cNvPr id="40" name="Text Placeholder 39">
            <a:extLst>
              <a:ext uri="{FF2B5EF4-FFF2-40B4-BE49-F238E27FC236}">
                <a16:creationId xmlns:a16="http://schemas.microsoft.com/office/drawing/2014/main" id="{BF5103A8-F08A-1941-88D6-2C891BA699D7}"/>
              </a:ext>
            </a:extLst>
          </p:cNvPr>
          <p:cNvSpPr>
            <a:spLocks noGrp="1"/>
          </p:cNvSpPr>
          <p:nvPr>
            <p:ph type="body" sz="quarter" idx="28"/>
          </p:nvPr>
        </p:nvSpPr>
        <p:spPr/>
        <p:txBody>
          <a:bodyPr/>
          <a:lstStyle/>
          <a:p>
            <a:r>
              <a:rPr lang="en-US" dirty="0"/>
              <a:t>Body copy, 24pt Segoe UI Regular</a:t>
            </a:r>
          </a:p>
          <a:p>
            <a:endParaRPr lang="en-US" dirty="0"/>
          </a:p>
        </p:txBody>
      </p:sp>
      <p:sp>
        <p:nvSpPr>
          <p:cNvPr id="41" name="Text Placeholder 40">
            <a:extLst>
              <a:ext uri="{FF2B5EF4-FFF2-40B4-BE49-F238E27FC236}">
                <a16:creationId xmlns:a16="http://schemas.microsoft.com/office/drawing/2014/main" id="{A3917573-DAC0-CC44-86D7-010BC7C6ED16}"/>
              </a:ext>
            </a:extLst>
          </p:cNvPr>
          <p:cNvSpPr>
            <a:spLocks noGrp="1"/>
          </p:cNvSpPr>
          <p:nvPr>
            <p:ph type="body" sz="quarter" idx="29"/>
          </p:nvPr>
        </p:nvSpPr>
        <p:spPr/>
        <p:txBody>
          <a:bodyPr/>
          <a:lstStyle/>
          <a:p>
            <a:r>
              <a:rPr lang="en-US" dirty="0"/>
              <a:t>24pt Segoe UI</a:t>
            </a:r>
          </a:p>
        </p:txBody>
      </p:sp>
      <p:sp>
        <p:nvSpPr>
          <p:cNvPr id="42" name="Text Placeholder 41">
            <a:extLst>
              <a:ext uri="{FF2B5EF4-FFF2-40B4-BE49-F238E27FC236}">
                <a16:creationId xmlns:a16="http://schemas.microsoft.com/office/drawing/2014/main" id="{C5D48F72-C566-EB4E-BE9C-667C1AB7D0DC}"/>
              </a:ext>
            </a:extLst>
          </p:cNvPr>
          <p:cNvSpPr>
            <a:spLocks noGrp="1"/>
          </p:cNvSpPr>
          <p:nvPr>
            <p:ph type="body" sz="quarter" idx="30"/>
          </p:nvPr>
        </p:nvSpPr>
        <p:spPr/>
        <p:txBody>
          <a:bodyPr/>
          <a:lstStyle/>
          <a:p>
            <a:r>
              <a:rPr lang="en-US" dirty="0"/>
              <a:t>Body copy, 24pt Segoe UI Regular</a:t>
            </a:r>
          </a:p>
          <a:p>
            <a:endParaRPr lang="en-US" dirty="0"/>
          </a:p>
        </p:txBody>
      </p:sp>
    </p:spTree>
    <p:extLst>
      <p:ext uri="{BB962C8B-B14F-4D97-AF65-F5344CB8AC3E}">
        <p14:creationId xmlns:p14="http://schemas.microsoft.com/office/powerpoint/2010/main" val="2738111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Table style</a:t>
            </a:r>
          </a:p>
        </p:txBody>
      </p:sp>
      <p:graphicFrame>
        <p:nvGraphicFramePr>
          <p:cNvPr id="12" name="Table 11">
            <a:extLst>
              <a:ext uri="{FF2B5EF4-FFF2-40B4-BE49-F238E27FC236}">
                <a16:creationId xmlns:a16="http://schemas.microsoft.com/office/drawing/2014/main" id="{0E067A6D-34BF-3142-B449-95ABA0F5406C}"/>
              </a:ext>
            </a:extLst>
          </p:cNvPr>
          <p:cNvGraphicFramePr>
            <a:graphicFrameLocks noGrp="1"/>
          </p:cNvGraphicFramePr>
          <p:nvPr>
            <p:extLst>
              <p:ext uri="{D42A27DB-BD31-4B8C-83A1-F6EECF244321}">
                <p14:modId xmlns:p14="http://schemas.microsoft.com/office/powerpoint/2010/main" val="2758393910"/>
              </p:ext>
            </p:extLst>
          </p:nvPr>
        </p:nvGraphicFramePr>
        <p:xfrm>
          <a:off x="377039" y="1594593"/>
          <a:ext cx="8359617" cy="3072161"/>
        </p:xfrm>
        <a:graphic>
          <a:graphicData uri="http://schemas.openxmlformats.org/drawingml/2006/table">
            <a:tbl>
              <a:tblPr firstRow="1" bandRow="1">
                <a:tableStyleId>{2D5ABB26-0587-4C30-8999-92F81FD0307C}</a:tableStyleId>
              </a:tblPr>
              <a:tblGrid>
                <a:gridCol w="2786539">
                  <a:extLst>
                    <a:ext uri="{9D8B030D-6E8A-4147-A177-3AD203B41FA5}">
                      <a16:colId xmlns:a16="http://schemas.microsoft.com/office/drawing/2014/main" val="3310045158"/>
                    </a:ext>
                  </a:extLst>
                </a:gridCol>
                <a:gridCol w="2786539">
                  <a:extLst>
                    <a:ext uri="{9D8B030D-6E8A-4147-A177-3AD203B41FA5}">
                      <a16:colId xmlns:a16="http://schemas.microsoft.com/office/drawing/2014/main" val="558346684"/>
                    </a:ext>
                  </a:extLst>
                </a:gridCol>
                <a:gridCol w="2786539">
                  <a:extLst>
                    <a:ext uri="{9D8B030D-6E8A-4147-A177-3AD203B41FA5}">
                      <a16:colId xmlns:a16="http://schemas.microsoft.com/office/drawing/2014/main" val="471058550"/>
                    </a:ext>
                  </a:extLst>
                </a:gridCol>
              </a:tblGrid>
              <a:tr h="745101">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Heading</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63975009"/>
                  </a:ext>
                </a:extLst>
              </a:tr>
            </a:tbl>
          </a:graphicData>
        </a:graphic>
      </p:graphicFrame>
    </p:spTree>
    <p:extLst>
      <p:ext uri="{BB962C8B-B14F-4D97-AF65-F5344CB8AC3E}">
        <p14:creationId xmlns:p14="http://schemas.microsoft.com/office/powerpoint/2010/main" val="27301167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Slide for Developer’s Software Code</a:t>
            </a:r>
          </a:p>
        </p:txBody>
      </p:sp>
      <p:sp>
        <p:nvSpPr>
          <p:cNvPr id="2" name="Rectangle 1">
            <a:extLst>
              <a:ext uri="{FF2B5EF4-FFF2-40B4-BE49-F238E27FC236}">
                <a16:creationId xmlns:a16="http://schemas.microsoft.com/office/drawing/2014/main" id="{5A55B69C-86C8-D648-90AC-3A502B32F3F0}"/>
              </a:ext>
            </a:extLst>
          </p:cNvPr>
          <p:cNvSpPr/>
          <p:nvPr/>
        </p:nvSpPr>
        <p:spPr>
          <a:xfrm>
            <a:off x="312744" y="1571854"/>
            <a:ext cx="8274208" cy="1938992"/>
          </a:xfrm>
          <a:prstGeom prst="rect">
            <a:avLst/>
          </a:prstGeom>
        </p:spPr>
        <p:txBody>
          <a:bodyPr wrap="square">
            <a:spAutoFit/>
          </a:bodyPr>
          <a:lstStyle/>
          <a:p>
            <a:pPr marL="4763" lvl="0">
              <a:spcAft>
                <a:spcPts val="1200"/>
              </a:spcAft>
            </a:pPr>
            <a:r>
              <a:rPr lang="en-US" dirty="0">
                <a:latin typeface="Consolas" panose="020B0609020204030204" pitchFamily="49" charset="0"/>
                <a:cs typeface="Consolas" panose="020B0609020204030204" pitchFamily="49" charset="0"/>
              </a:rPr>
              <a:t>Use this layout to show software code</a:t>
            </a:r>
          </a:p>
          <a:p>
            <a:pPr marL="4763" lvl="1">
              <a:spcAft>
                <a:spcPts val="1200"/>
              </a:spcAft>
            </a:pPr>
            <a:r>
              <a:rPr lang="en-US" dirty="0">
                <a:latin typeface="Consolas" panose="020B0609020204030204" pitchFamily="49" charset="0"/>
                <a:cs typeface="Consolas" panose="020B0609020204030204" pitchFamily="49" charset="0"/>
              </a:rPr>
              <a:t>The font is Consolas, a monospace font</a:t>
            </a:r>
          </a:p>
          <a:p>
            <a:pPr marL="4763" lvl="1">
              <a:spcAft>
                <a:spcPts val="1200"/>
              </a:spcAft>
            </a:pPr>
            <a:r>
              <a:rPr lang="en-US" dirty="0">
                <a:latin typeface="Consolas" panose="020B0609020204030204" pitchFamily="49" charset="0"/>
                <a:cs typeface="Consolas" panose="020B0609020204030204" pitchFamily="49" charset="0"/>
              </a:rPr>
              <a:t>The slide doesn’t use bullets but levels can be indented using the “Increase List Level” icon on the Home menu</a:t>
            </a:r>
          </a:p>
          <a:p>
            <a:pPr marL="4763">
              <a:spcAft>
                <a:spcPts val="1200"/>
              </a:spcAft>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462611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Demo title here , Segoe UI 40pt</a:t>
            </a:r>
          </a:p>
        </p:txBody>
      </p:sp>
    </p:spTree>
    <p:extLst>
      <p:ext uri="{BB962C8B-B14F-4D97-AF65-F5344CB8AC3E}">
        <p14:creationId xmlns:p14="http://schemas.microsoft.com/office/powerpoint/2010/main" val="19678708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6AB5F4-68F5-9B40-B708-7FA296995D4A}"/>
              </a:ext>
            </a:extLst>
          </p:cNvPr>
          <p:cNvSpPr>
            <a:spLocks noGrp="1"/>
          </p:cNvSpPr>
          <p:nvPr>
            <p:ph type="title"/>
          </p:nvPr>
        </p:nvSpPr>
        <p:spPr>
          <a:xfrm>
            <a:off x="466363" y="2409477"/>
            <a:ext cx="4105637" cy="1804077"/>
          </a:xfrm>
          <a:prstGeom prst="rect">
            <a:avLst/>
          </a:prstGeom>
        </p:spPr>
        <p:txBody>
          <a:bodyPr/>
          <a:lstStyle/>
          <a:p>
            <a:r>
              <a:rPr lang="en-US" dirty="0"/>
              <a:t>Video title here, Segoe UI 40pt</a:t>
            </a:r>
          </a:p>
        </p:txBody>
      </p:sp>
    </p:spTree>
    <p:extLst>
      <p:ext uri="{BB962C8B-B14F-4D97-AF65-F5344CB8AC3E}">
        <p14:creationId xmlns:p14="http://schemas.microsoft.com/office/powerpoint/2010/main" val="38331741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2063AC-F281-8743-B5A2-6BB8C768BFA5}"/>
              </a:ext>
            </a:extLst>
          </p:cNvPr>
          <p:cNvSpPr>
            <a:spLocks noGrp="1"/>
          </p:cNvSpPr>
          <p:nvPr>
            <p:ph type="title"/>
          </p:nvPr>
        </p:nvSpPr>
        <p:spPr/>
        <p:txBody>
          <a:bodyPr/>
          <a:lstStyle/>
          <a:p>
            <a:r>
              <a:rPr lang="en-US" dirty="0"/>
              <a:t>Customer name, Segoe UI 40pt</a:t>
            </a:r>
          </a:p>
        </p:txBody>
      </p:sp>
    </p:spTree>
    <p:extLst>
      <p:ext uri="{BB962C8B-B14F-4D97-AF65-F5344CB8AC3E}">
        <p14:creationId xmlns:p14="http://schemas.microsoft.com/office/powerpoint/2010/main" val="836802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Data Science</a:t>
            </a:r>
          </a:p>
        </p:txBody>
      </p:sp>
    </p:spTree>
    <p:extLst>
      <p:ext uri="{BB962C8B-B14F-4D97-AF65-F5344CB8AC3E}">
        <p14:creationId xmlns:p14="http://schemas.microsoft.com/office/powerpoint/2010/main" val="77006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Data Science</a:t>
            </a:r>
          </a:p>
        </p:txBody>
      </p:sp>
    </p:spTree>
    <p:extLst>
      <p:ext uri="{BB962C8B-B14F-4D97-AF65-F5344CB8AC3E}">
        <p14:creationId xmlns:p14="http://schemas.microsoft.com/office/powerpoint/2010/main" val="3380786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lstStyle/>
          <a:p>
            <a:r>
              <a:rPr lang="en-US" dirty="0"/>
              <a:t>Data Science Described</a:t>
            </a:r>
          </a:p>
        </p:txBody>
      </p:sp>
      <p:sp>
        <p:nvSpPr>
          <p:cNvPr id="5" name="Text Placeholder 2">
            <a:extLst>
              <a:ext uri="{FF2B5EF4-FFF2-40B4-BE49-F238E27FC236}">
                <a16:creationId xmlns:a16="http://schemas.microsoft.com/office/drawing/2014/main" id="{DCD7D781-7476-446B-AD8E-41C1B40D1838}"/>
              </a:ext>
            </a:extLst>
          </p:cNvPr>
          <p:cNvSpPr txBox="1">
            <a:spLocks/>
          </p:cNvSpPr>
          <p:nvPr/>
        </p:nvSpPr>
        <p:spPr bwMode="auto">
          <a:xfrm>
            <a:off x="650528" y="1268016"/>
            <a:ext cx="2743200" cy="21717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Data Analysis</a:t>
            </a:r>
          </a:p>
          <a:p>
            <a:pPr marL="557198" lvl="1" indent="-214307" defTabSz="-10404612">
              <a:spcBef>
                <a:spcPts val="225"/>
              </a:spcBef>
              <a:defRPr/>
            </a:pPr>
            <a:r>
              <a:rPr lang="en-US" sz="1500" kern="0" dirty="0">
                <a:solidFill>
                  <a:sysClr val="windowText" lastClr="000000"/>
                </a:solidFill>
              </a:rPr>
              <a:t>Create, Read, Update Delete</a:t>
            </a:r>
          </a:p>
          <a:p>
            <a:pPr marL="557198" lvl="1" indent="-214307" defTabSz="-10404612">
              <a:spcBef>
                <a:spcPts val="225"/>
              </a:spcBef>
              <a:defRPr/>
            </a:pPr>
            <a:r>
              <a:rPr lang="en-US" sz="1500" kern="0" dirty="0">
                <a:solidFill>
                  <a:sysClr val="windowText" lastClr="000000"/>
                </a:solidFill>
              </a:rPr>
              <a:t>Programming and Control</a:t>
            </a:r>
          </a:p>
          <a:p>
            <a:pPr marL="557198" lvl="1" indent="-214307" defTabSz="-10404612">
              <a:spcBef>
                <a:spcPts val="225"/>
              </a:spcBef>
              <a:defRPr/>
            </a:pPr>
            <a:r>
              <a:rPr lang="en-US" sz="1500" kern="0" dirty="0">
                <a:solidFill>
                  <a:sysClr val="windowText" lastClr="000000"/>
                </a:solidFill>
              </a:rPr>
              <a:t>Reporting</a:t>
            </a:r>
          </a:p>
          <a:p>
            <a:pPr marL="557198" lvl="1" indent="-214307" defTabSz="-10404612">
              <a:spcBef>
                <a:spcPts val="225"/>
              </a:spcBef>
              <a:defRPr/>
            </a:pPr>
            <a:r>
              <a:rPr lang="en-US" sz="1500" kern="0" dirty="0">
                <a:solidFill>
                  <a:sysClr val="windowText" lastClr="000000"/>
                </a:solidFill>
              </a:rPr>
              <a:t>Business Intelligence</a:t>
            </a:r>
          </a:p>
          <a:p>
            <a:pPr marL="557198" lvl="1" indent="-214307" defTabSz="-10404612">
              <a:spcBef>
                <a:spcPts val="225"/>
              </a:spcBef>
              <a:defRPr/>
            </a:pPr>
            <a:r>
              <a:rPr lang="en-US" sz="1500" kern="0" dirty="0">
                <a:solidFill>
                  <a:sysClr val="windowText" lastClr="000000"/>
                </a:solidFill>
              </a:rPr>
              <a:t>Statistics and Data Mining</a:t>
            </a:r>
          </a:p>
          <a:p>
            <a:pPr marL="557198" lvl="1" indent="-214307" defTabSz="-10404612">
              <a:spcBef>
                <a:spcPts val="225"/>
              </a:spcBef>
              <a:defRPr/>
            </a:pPr>
            <a:r>
              <a:rPr lang="en-US" sz="1500" kern="0" dirty="0">
                <a:solidFill>
                  <a:sysClr val="windowText" lastClr="000000"/>
                </a:solidFill>
              </a:rPr>
              <a:t>Story Telling</a:t>
            </a:r>
          </a:p>
        </p:txBody>
      </p:sp>
      <p:sp>
        <p:nvSpPr>
          <p:cNvPr id="6" name="Text Placeholder 2">
            <a:extLst>
              <a:ext uri="{FF2B5EF4-FFF2-40B4-BE49-F238E27FC236}">
                <a16:creationId xmlns:a16="http://schemas.microsoft.com/office/drawing/2014/main" id="{EC7282D2-8CB2-49A4-A08B-83708650575A}"/>
              </a:ext>
            </a:extLst>
          </p:cNvPr>
          <p:cNvSpPr txBox="1">
            <a:spLocks/>
          </p:cNvSpPr>
          <p:nvPr/>
        </p:nvSpPr>
        <p:spPr bwMode="auto">
          <a:xfrm>
            <a:off x="5195102" y="1268016"/>
            <a:ext cx="2743200" cy="16002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prstClr val="black"/>
                </a:solidFill>
              </a:rPr>
              <a:t>Scientific Process</a:t>
            </a:r>
          </a:p>
          <a:p>
            <a:pPr marL="557198" lvl="1" indent="-214307" defTabSz="-10404612">
              <a:spcBef>
                <a:spcPts val="225"/>
              </a:spcBef>
              <a:defRPr/>
            </a:pPr>
            <a:r>
              <a:rPr lang="en-US" sz="1500" kern="0" dirty="0">
                <a:solidFill>
                  <a:prstClr val="black"/>
                </a:solidFill>
              </a:rPr>
              <a:t>Define the Question</a:t>
            </a:r>
          </a:p>
          <a:p>
            <a:pPr marL="557198" lvl="1" indent="-214307" defTabSz="-10404612">
              <a:spcBef>
                <a:spcPts val="225"/>
              </a:spcBef>
              <a:defRPr/>
            </a:pPr>
            <a:r>
              <a:rPr lang="en-US" sz="1500" kern="0" dirty="0">
                <a:solidFill>
                  <a:prstClr val="black"/>
                </a:solidFill>
              </a:rPr>
              <a:t>(Create Hypothesis)</a:t>
            </a:r>
          </a:p>
          <a:p>
            <a:pPr marL="557198" lvl="1" indent="-214307" defTabSz="-10404612">
              <a:spcBef>
                <a:spcPts val="225"/>
              </a:spcBef>
              <a:defRPr/>
            </a:pPr>
            <a:r>
              <a:rPr lang="en-US" sz="1500" kern="0" dirty="0">
                <a:solidFill>
                  <a:prstClr val="black"/>
                </a:solidFill>
              </a:rPr>
              <a:t>Create a Repeatable Test</a:t>
            </a:r>
          </a:p>
          <a:p>
            <a:pPr marL="557198" lvl="1" indent="-214307" defTabSz="-10404612">
              <a:spcBef>
                <a:spcPts val="225"/>
              </a:spcBef>
              <a:defRPr/>
            </a:pPr>
            <a:r>
              <a:rPr lang="en-US" sz="1500" kern="0" dirty="0">
                <a:solidFill>
                  <a:prstClr val="black"/>
                </a:solidFill>
              </a:rPr>
              <a:t>Publish Results</a:t>
            </a:r>
          </a:p>
        </p:txBody>
      </p:sp>
      <p:pic>
        <p:nvPicPr>
          <p:cNvPr id="7" name="Picture 6">
            <a:extLst>
              <a:ext uri="{FF2B5EF4-FFF2-40B4-BE49-F238E27FC236}">
                <a16:creationId xmlns:a16="http://schemas.microsoft.com/office/drawing/2014/main" id="{1D100704-6929-43F0-A404-146E62AD437F}"/>
              </a:ext>
            </a:extLst>
          </p:cNvPr>
          <p:cNvPicPr>
            <a:picLocks noChangeAspect="1"/>
          </p:cNvPicPr>
          <p:nvPr/>
        </p:nvPicPr>
        <p:blipFill>
          <a:blip r:embed="rId2"/>
          <a:stretch>
            <a:fillRect/>
          </a:stretch>
        </p:blipFill>
        <p:spPr>
          <a:xfrm>
            <a:off x="7711284" y="1851810"/>
            <a:ext cx="454035" cy="820757"/>
          </a:xfrm>
          <a:prstGeom prst="rect">
            <a:avLst/>
          </a:prstGeom>
        </p:spPr>
      </p:pic>
      <p:pic>
        <p:nvPicPr>
          <p:cNvPr id="8" name="Picture 7">
            <a:extLst>
              <a:ext uri="{FF2B5EF4-FFF2-40B4-BE49-F238E27FC236}">
                <a16:creationId xmlns:a16="http://schemas.microsoft.com/office/drawing/2014/main" id="{67EA6777-E902-46BA-A6A4-960983E02A97}"/>
              </a:ext>
            </a:extLst>
          </p:cNvPr>
          <p:cNvPicPr>
            <a:picLocks noChangeAspect="1"/>
          </p:cNvPicPr>
          <p:nvPr/>
        </p:nvPicPr>
        <p:blipFill>
          <a:blip r:embed="rId3"/>
          <a:stretch>
            <a:fillRect/>
          </a:stretch>
        </p:blipFill>
        <p:spPr>
          <a:xfrm>
            <a:off x="2635239" y="1287750"/>
            <a:ext cx="1560732" cy="1560732"/>
          </a:xfrm>
          <a:prstGeom prst="rect">
            <a:avLst/>
          </a:prstGeom>
        </p:spPr>
      </p:pic>
      <p:sp>
        <p:nvSpPr>
          <p:cNvPr id="9" name="Text Placeholder 2">
            <a:extLst>
              <a:ext uri="{FF2B5EF4-FFF2-40B4-BE49-F238E27FC236}">
                <a16:creationId xmlns:a16="http://schemas.microsoft.com/office/drawing/2014/main" id="{58FDA9D8-411D-4E15-8080-C10896EF4E93}"/>
              </a:ext>
            </a:extLst>
          </p:cNvPr>
          <p:cNvSpPr txBox="1">
            <a:spLocks/>
          </p:cNvSpPr>
          <p:nvPr/>
        </p:nvSpPr>
        <p:spPr bwMode="auto">
          <a:xfrm>
            <a:off x="3087208" y="3862389"/>
            <a:ext cx="3167108" cy="994172"/>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Artificial Intelligence</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Machine Learning</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Deep Learning</a:t>
            </a:r>
          </a:p>
        </p:txBody>
      </p:sp>
      <p:sp>
        <p:nvSpPr>
          <p:cNvPr id="3" name="TextBox 2">
            <a:extLst>
              <a:ext uri="{FF2B5EF4-FFF2-40B4-BE49-F238E27FC236}">
                <a16:creationId xmlns:a16="http://schemas.microsoft.com/office/drawing/2014/main" id="{57EC9A6B-5991-6B4F-BC8B-14CA686CDBBA}"/>
              </a:ext>
            </a:extLst>
          </p:cNvPr>
          <p:cNvSpPr txBox="1"/>
          <p:nvPr/>
        </p:nvSpPr>
        <p:spPr>
          <a:xfrm>
            <a:off x="175633" y="4731157"/>
            <a:ext cx="2659565" cy="461665"/>
          </a:xfrm>
          <a:prstGeom prst="rect">
            <a:avLst/>
          </a:prstGeom>
          <a:noFill/>
        </p:spPr>
        <p:txBody>
          <a:bodyPr wrap="square" rtlCol="0">
            <a:spAutoFit/>
          </a:bodyPr>
          <a:lstStyle/>
          <a:p>
            <a:pPr defTabSz="685800"/>
            <a:r>
              <a:rPr lang="en-US" sz="2400" dirty="0">
                <a:solidFill>
                  <a:srgbClr val="70AD47">
                    <a:lumMod val="50000"/>
                  </a:srgbClr>
                </a:solidFill>
                <a:latin typeface="Calibri" panose="020F0502020204030204"/>
              </a:rPr>
              <a:t>http://</a:t>
            </a:r>
            <a:r>
              <a:rPr lang="en-US" sz="2400" dirty="0" err="1">
                <a:solidFill>
                  <a:srgbClr val="70AD47">
                    <a:lumMod val="50000"/>
                  </a:srgbClr>
                </a:solidFill>
                <a:latin typeface="Calibri" panose="020F0502020204030204"/>
              </a:rPr>
              <a:t>aka.ms</a:t>
            </a:r>
            <a:r>
              <a:rPr lang="en-US" sz="2400" dirty="0">
                <a:solidFill>
                  <a:srgbClr val="70AD47">
                    <a:lumMod val="50000"/>
                  </a:srgbClr>
                </a:solidFill>
                <a:latin typeface="Calibri" panose="020F0502020204030204"/>
              </a:rPr>
              <a:t>/</a:t>
            </a:r>
            <a:r>
              <a:rPr lang="en-US" sz="2400" dirty="0" err="1">
                <a:solidFill>
                  <a:srgbClr val="70AD47">
                    <a:lumMod val="50000"/>
                  </a:srgbClr>
                </a:solidFill>
                <a:latin typeface="Calibri" panose="020F0502020204030204"/>
              </a:rPr>
              <a:t>tdsp</a:t>
            </a:r>
            <a:endParaRPr lang="en-US" sz="2400" dirty="0">
              <a:solidFill>
                <a:srgbClr val="70AD47">
                  <a:lumMod val="50000"/>
                </a:srgbClr>
              </a:solidFill>
              <a:latin typeface="Calibri" panose="020F0502020204030204"/>
            </a:endParaRPr>
          </a:p>
        </p:txBody>
      </p:sp>
    </p:spTree>
    <p:extLst>
      <p:ext uri="{BB962C8B-B14F-4D97-AF65-F5344CB8AC3E}">
        <p14:creationId xmlns:p14="http://schemas.microsoft.com/office/powerpoint/2010/main" val="236727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4" end="4"/>
                                            </p:txEl>
                                          </p:spTgt>
                                        </p:tgtEl>
                                        <p:attrNameLst>
                                          <p:attrName>style.visibility</p:attrName>
                                        </p:attrNameLst>
                                      </p:cBhvr>
                                      <p:to>
                                        <p:strVal val="visible"/>
                                      </p:to>
                                    </p:set>
                                    <p:animEffect transition="in" filter="fade">
                                      <p:cBhvr>
                                        <p:cTn id="46" dur="500"/>
                                        <p:tgtEl>
                                          <p:spTgt spid="6">
                                            <p:txEl>
                                              <p:pRg st="4" end="4"/>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animEffect transition="in" filter="fade">
                                      <p:cBhvr>
                                        <p:cTn id="55" dur="500"/>
                                        <p:tgtEl>
                                          <p:spTgt spid="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1" end="1"/>
                                            </p:txEl>
                                          </p:spTgt>
                                        </p:tgtEl>
                                        <p:attrNameLst>
                                          <p:attrName>style.visibility</p:attrName>
                                        </p:attrNameLst>
                                      </p:cBhvr>
                                      <p:to>
                                        <p:strVal val="visible"/>
                                      </p:to>
                                    </p:set>
                                    <p:animEffect transition="in" filter="fade">
                                      <p:cBhvr>
                                        <p:cTn id="60" dur="500"/>
                                        <p:tgtEl>
                                          <p:spTgt spid="9">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2" end="2"/>
                                            </p:txEl>
                                          </p:spTgt>
                                        </p:tgtEl>
                                        <p:attrNameLst>
                                          <p:attrName>style.visibility</p:attrName>
                                        </p:attrNameLst>
                                      </p:cBhvr>
                                      <p:to>
                                        <p:strVal val="visible"/>
                                      </p:to>
                                    </p:set>
                                    <p:animEffect transition="in" filter="fade">
                                      <p:cBhvr>
                                        <p:cTn id="6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Progression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2849BA90-454E-9B47-8A1A-A258B0B23188}"/>
              </a:ext>
            </a:extLst>
          </p:cNvPr>
          <p:cNvPicPr>
            <a:picLocks noChangeAspect="1"/>
          </p:cNvPicPr>
          <p:nvPr/>
        </p:nvPicPr>
        <p:blipFill>
          <a:blip r:embed="rId3"/>
          <a:stretch>
            <a:fillRect/>
          </a:stretch>
        </p:blipFill>
        <p:spPr>
          <a:xfrm>
            <a:off x="777863" y="955357"/>
            <a:ext cx="7813341" cy="3953551"/>
          </a:xfrm>
          <a:prstGeom prst="rect">
            <a:avLst/>
          </a:prstGeom>
        </p:spPr>
      </p:pic>
      <p:sp>
        <p:nvSpPr>
          <p:cNvPr id="9" name="Rectangle 8">
            <a:extLst>
              <a:ext uri="{FF2B5EF4-FFF2-40B4-BE49-F238E27FC236}">
                <a16:creationId xmlns:a16="http://schemas.microsoft.com/office/drawing/2014/main" id="{124933B2-7C65-DC42-982F-3B3714055DEE}"/>
              </a:ext>
            </a:extLst>
          </p:cNvPr>
          <p:cNvSpPr/>
          <p:nvPr/>
        </p:nvSpPr>
        <p:spPr bwMode="auto">
          <a:xfrm>
            <a:off x="3740727" y="2144684"/>
            <a:ext cx="4850476"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7" name="Rectangle 6">
            <a:extLst>
              <a:ext uri="{FF2B5EF4-FFF2-40B4-BE49-F238E27FC236}">
                <a16:creationId xmlns:a16="http://schemas.microsoft.com/office/drawing/2014/main" id="{399807DC-AD59-4A4D-A9D7-0136D1271748}"/>
              </a:ext>
            </a:extLst>
          </p:cNvPr>
          <p:cNvSpPr/>
          <p:nvPr/>
        </p:nvSpPr>
        <p:spPr bwMode="auto">
          <a:xfrm>
            <a:off x="5710844" y="2144684"/>
            <a:ext cx="2880359"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D49E72A2-4C52-2C4E-A5C8-76C4E262AB63}"/>
              </a:ext>
            </a:extLst>
          </p:cNvPr>
          <p:cNvSpPr/>
          <p:nvPr/>
        </p:nvSpPr>
        <p:spPr bwMode="auto">
          <a:xfrm>
            <a:off x="777862" y="955356"/>
            <a:ext cx="7813341" cy="11893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09172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1" nodeType="clickEffect">
                                  <p:stCondLst>
                                    <p:cond delay="0"/>
                                  </p:stCondLst>
                                  <p:childTnLst>
                                    <p:anim calcmode="lin" valueType="num">
                                      <p:cBhvr additive="base">
                                        <p:cTn id="20" dur="500"/>
                                        <p:tgtEl>
                                          <p:spTgt spid="9"/>
                                        </p:tgtEl>
                                        <p:attrNameLst>
                                          <p:attrName>ppt_y</p:attrName>
                                        </p:attrNameLst>
                                      </p:cBhvr>
                                      <p:tavLst>
                                        <p:tav tm="0">
                                          <p:val>
                                            <p:strVal val="#ppt_y"/>
                                          </p:val>
                                        </p:tav>
                                        <p:tav tm="100000">
                                          <p:val>
                                            <p:strVal val="#ppt_y+#ppt_h*1.125000"/>
                                          </p:val>
                                        </p:tav>
                                      </p:tavLst>
                                    </p:anim>
                                    <p:animEffect transition="out" filter="wipe(down)">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0"/>
                                        <p:tgtEl>
                                          <p:spTgt spid="7"/>
                                        </p:tgtEl>
                                        <p:attrNameLst>
                                          <p:attrName>ppt_y</p:attrName>
                                        </p:attrNameLst>
                                      </p:cBhvr>
                                      <p:tavLst>
                                        <p:tav tm="0">
                                          <p:val>
                                            <p:strVal val="#ppt_y"/>
                                          </p:val>
                                        </p:tav>
                                        <p:tav tm="100000">
                                          <p:val>
                                            <p:strVal val="#ppt_y+#ppt_h*1.125000"/>
                                          </p:val>
                                        </p:tav>
                                      </p:tavLst>
                                    </p:anim>
                                    <p:animEffect transition="out" filter="wipe(down)">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7" grpId="1" animBg="1"/>
      <p:bldP spid="10" grpId="0" animBg="1"/>
    </p:bldLst>
  </p:timing>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9cca9bff1e76581c6c3a239b002a237e">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badc01998770ca9dfb792c6e05e8707d"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9E8F01-8DFB-414B-BEE9-8CACFC5B0407}">
  <ds:schemaRefs>
    <ds:schemaRef ds:uri="3ae6f26d-9444-4782-a775-fd15bae28999"/>
    <ds:schemaRef ds:uri="72c0272b-f05b-475f-9459-f7525b8ef3e1"/>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schemas.microsoft.com/sharepoint/v3"/>
    <ds:schemaRef ds:uri="http://purl.org/dc/term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85E4516-B0D1-475D-BF3E-27246D991186}">
  <ds:schemaRefs>
    <ds:schemaRef ds:uri="http://schemas.microsoft.com/sharepoint/v3/contenttype/forms"/>
  </ds:schemaRefs>
</ds:datastoreItem>
</file>

<file path=customXml/itemProps3.xml><?xml version="1.0" encoding="utf-8"?>
<ds:datastoreItem xmlns:ds="http://schemas.openxmlformats.org/officeDocument/2006/customXml" ds:itemID="{57789BB2-6909-44D9-9735-0192D2AB31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160</TotalTime>
  <Words>4473</Words>
  <Application>Microsoft Office PowerPoint</Application>
  <PresentationFormat>On-screen Show (16:9)</PresentationFormat>
  <Paragraphs>817</Paragraphs>
  <Slides>58</Slides>
  <Notes>15</Notes>
  <HiddenSlides>9</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58</vt:i4>
      </vt:variant>
    </vt:vector>
  </HeadingPairs>
  <TitlesOfParts>
    <vt:vector size="74" baseType="lpstr">
      <vt:lpstr>Arial</vt:lpstr>
      <vt:lpstr>Calibri</vt:lpstr>
      <vt:lpstr>Calibri Light</vt:lpstr>
      <vt:lpstr>Cambria Math</vt:lpstr>
      <vt:lpstr>Consolas</vt:lpstr>
      <vt:lpstr>Gill Sans</vt:lpstr>
      <vt:lpstr>Open Sans</vt:lpstr>
      <vt:lpstr>Segoe UI</vt:lpstr>
      <vt:lpstr>Segoe UI Light</vt:lpstr>
      <vt:lpstr>Segoe UI Semibold</vt:lpstr>
      <vt:lpstr>Segoe UI Semilight</vt:lpstr>
      <vt:lpstr>Wingdings</vt:lpstr>
      <vt:lpstr>PASS 2013_SpeakerTemplate_16x9</vt:lpstr>
      <vt:lpstr>1_PASS 2013_SpeakerTemplate_16x9</vt:lpstr>
      <vt:lpstr>Office Theme</vt:lpstr>
      <vt:lpstr>1_Office Theme</vt:lpstr>
      <vt:lpstr>PowerPoint Presentation</vt:lpstr>
      <vt:lpstr>A Behind the Scenes Look at Machine Learning, AI and DL</vt:lpstr>
      <vt:lpstr>Anna Hoffman</vt:lpstr>
      <vt:lpstr>PASS Summit Learning Pathway: AI for Everyone</vt:lpstr>
      <vt:lpstr>Agenda</vt:lpstr>
      <vt:lpstr>Data Science</vt:lpstr>
      <vt:lpstr>Data Science</vt:lpstr>
      <vt:lpstr>Data Science Described</vt:lpstr>
      <vt:lpstr>Progression</vt:lpstr>
      <vt:lpstr>Artificial Intelligence</vt:lpstr>
      <vt:lpstr>Artificial Intelligence</vt:lpstr>
      <vt:lpstr>Artificial Intelligence</vt:lpstr>
      <vt:lpstr>Artificial Intelligence Uses and Implementation Families</vt:lpstr>
      <vt:lpstr>Machine Learning</vt:lpstr>
      <vt:lpstr>Machine Learning</vt:lpstr>
      <vt:lpstr>Machine Learning</vt:lpstr>
      <vt:lpstr>Machine Learning Simplified</vt:lpstr>
      <vt:lpstr>Machine Learning Uses and Algorithm Families</vt:lpstr>
      <vt:lpstr>Languages and Libraries</vt:lpstr>
      <vt:lpstr>Example Code</vt:lpstr>
      <vt:lpstr>Deep Learning</vt:lpstr>
      <vt:lpstr>Deep Learning</vt:lpstr>
      <vt:lpstr>Understanding Deep Learning  Learning through layers</vt:lpstr>
      <vt:lpstr>Understanding Deep Learning  Learning through layers</vt:lpstr>
      <vt:lpstr>PowerPoint Presentation</vt:lpstr>
      <vt:lpstr>PowerPoint Presentation</vt:lpstr>
      <vt:lpstr>PowerPoint Presentation</vt:lpstr>
      <vt:lpstr>Example  Not-so-deep Learning with Neural Networks</vt:lpstr>
      <vt:lpstr>Example</vt:lpstr>
      <vt:lpstr>Example</vt:lpstr>
      <vt:lpstr>Example</vt:lpstr>
      <vt:lpstr>Example</vt:lpstr>
      <vt:lpstr>Example</vt:lpstr>
      <vt:lpstr>Complex Predictions and Classifications</vt:lpstr>
      <vt:lpstr>Platforms and Tools</vt:lpstr>
      <vt:lpstr>Platforms and Tools</vt:lpstr>
      <vt:lpstr>PowerPoint Presentation</vt:lpstr>
      <vt:lpstr>PowerPoint Presentation</vt:lpstr>
      <vt:lpstr>PowerPoint Presentation</vt:lpstr>
      <vt:lpstr>Hybrid Modeling and Deployments Deploy and manage models on internal systems or intelligent cloud and edge </vt:lpstr>
      <vt:lpstr>Resources</vt:lpstr>
      <vt:lpstr>What did we learn?</vt:lpstr>
      <vt:lpstr>PowerPoint Presentation</vt:lpstr>
      <vt:lpstr>PASS Summit Learning Pathway: AI for Everyone</vt:lpstr>
      <vt:lpstr>Resources</vt:lpstr>
      <vt:lpstr>PowerPoint Presentation</vt:lpstr>
      <vt:lpstr>PowerPoint Presentation</vt:lpstr>
      <vt:lpstr>PowerPoint Presentation</vt:lpstr>
      <vt:lpstr>Palette</vt:lpstr>
      <vt:lpstr>Section title goes here</vt:lpstr>
      <vt:lpstr>Titles are 36pt Segoe UI semibold</vt:lpstr>
      <vt:lpstr>Two points</vt:lpstr>
      <vt:lpstr>Three points</vt:lpstr>
      <vt:lpstr>Table style</vt:lpstr>
      <vt:lpstr>Slide for Developer’s Software Code</vt:lpstr>
      <vt:lpstr>Demo title here , Segoe UI 40pt</vt:lpstr>
      <vt:lpstr>Video title here, Segoe UI 40pt</vt:lpstr>
      <vt:lpstr>Customer name, Segoe UI 40pt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Hoffman</dc:creator>
  <cp:lastModifiedBy>Anna Hoffman</cp:lastModifiedBy>
  <cp:revision>10</cp:revision>
  <dcterms:created xsi:type="dcterms:W3CDTF">2019-10-25T12:47:01Z</dcterms:created>
  <dcterms:modified xsi:type="dcterms:W3CDTF">2019-10-25T15:27:55Z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2019-10-25T14:16:07.3624655Z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275a7e48-f995-4f88-90ba-b4fbc11a6be1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